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256" r:id="rId2"/>
    <p:sldId id="257" r:id="rId3"/>
    <p:sldId id="259" r:id="rId4"/>
    <p:sldId id="267" r:id="rId5"/>
    <p:sldId id="296" r:id="rId6"/>
    <p:sldId id="298" r:id="rId7"/>
    <p:sldId id="299" r:id="rId8"/>
    <p:sldId id="300" r:id="rId9"/>
    <p:sldId id="297" r:id="rId10"/>
    <p:sldId id="301" r:id="rId11"/>
    <p:sldId id="302" r:id="rId12"/>
    <p:sldId id="303" r:id="rId13"/>
    <p:sldId id="304" r:id="rId14"/>
    <p:sldId id="305" r:id="rId15"/>
    <p:sldId id="306" r:id="rId16"/>
    <p:sldId id="307" r:id="rId17"/>
    <p:sldId id="258" r:id="rId18"/>
    <p:sldId id="260" r:id="rId19"/>
    <p:sldId id="261" r:id="rId20"/>
    <p:sldId id="262" r:id="rId21"/>
    <p:sldId id="308" r:id="rId22"/>
    <p:sldId id="309" r:id="rId23"/>
    <p:sldId id="310" r:id="rId24"/>
    <p:sldId id="314" r:id="rId25"/>
    <p:sldId id="328" r:id="rId26"/>
    <p:sldId id="311" r:id="rId27"/>
    <p:sldId id="312" r:id="rId28"/>
    <p:sldId id="266" r:id="rId29"/>
    <p:sldId id="318" r:id="rId30"/>
    <p:sldId id="319" r:id="rId31"/>
    <p:sldId id="320" r:id="rId32"/>
    <p:sldId id="263" r:id="rId33"/>
    <p:sldId id="265" r:id="rId34"/>
    <p:sldId id="268" r:id="rId35"/>
    <p:sldId id="269" r:id="rId36"/>
    <p:sldId id="321" r:id="rId37"/>
    <p:sldId id="313" r:id="rId38"/>
    <p:sldId id="322" r:id="rId39"/>
    <p:sldId id="317" r:id="rId40"/>
    <p:sldId id="323" r:id="rId41"/>
    <p:sldId id="324" r:id="rId42"/>
    <p:sldId id="325" r:id="rId43"/>
    <p:sldId id="326" r:id="rId44"/>
    <p:sldId id="327" r:id="rId45"/>
    <p:sldId id="316" r:id="rId46"/>
    <p:sldId id="31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1FD"/>
    <a:srgbClr val="FCEAFC"/>
    <a:srgbClr val="F7CDF7"/>
    <a:srgbClr val="F9D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p:scale>
          <a:sx n="66" d="100"/>
          <a:sy n="66" d="100"/>
        </p:scale>
        <p:origin x="-1692" y="-5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0D44AA-6120-4441-B91C-778521916DF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9EDF4E6-1395-477A-9B57-5CE70CBD6A7A}" type="pres">
      <dgm:prSet presAssocID="{0F0D44AA-6120-4441-B91C-778521916DF7}" presName="linear" presStyleCnt="0">
        <dgm:presLayoutVars>
          <dgm:animLvl val="lvl"/>
          <dgm:resizeHandles val="exact"/>
        </dgm:presLayoutVars>
      </dgm:prSet>
      <dgm:spPr/>
      <dgm:t>
        <a:bodyPr/>
        <a:lstStyle/>
        <a:p>
          <a:endParaRPr lang="en-US"/>
        </a:p>
      </dgm:t>
    </dgm:pt>
  </dgm:ptLst>
  <dgm:cxnLst>
    <dgm:cxn modelId="{3171850C-7629-4C7E-95CE-B080AC38E7C9}" type="presOf" srcId="{0F0D44AA-6120-4441-B91C-778521916DF7}" destId="{A9EDF4E6-1395-477A-9B57-5CE70CBD6A7A}"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Classroom Management Solutions for Teachers: new methodologies, effective motivation, cooperation and evaluation strategie</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7FF18-D073-436C-9D92-D8D2B5E46F09}" type="datetimeFigureOut">
              <a:rPr lang="en-US" smtClean="0"/>
              <a:t>1/29/2019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86BAC4-13C6-4CCF-9086-FEC380D25403}" type="slidenum">
              <a:rPr lang="en-US" smtClean="0"/>
              <a:t>‹#›</a:t>
            </a:fld>
            <a:endParaRPr lang="en-US"/>
          </a:p>
        </p:txBody>
      </p:sp>
    </p:spTree>
    <p:extLst>
      <p:ext uri="{BB962C8B-B14F-4D97-AF65-F5344CB8AC3E}">
        <p14:creationId xmlns:p14="http://schemas.microsoft.com/office/powerpoint/2010/main" val="2702795032"/>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Classroom Management Solutions for Teachers: new methodologies, effective motivation, cooperation and evaluation strategie</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7DE4B7-4BBF-48DD-A86D-31DFB1FC3152}" type="datetimeFigureOut">
              <a:rPr lang="en-US" smtClean="0"/>
              <a:t>1/29/2019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528839-E934-4F14-8E54-FD2518F147FD}" type="slidenum">
              <a:rPr lang="en-US" smtClean="0"/>
              <a:t>‹#›</a:t>
            </a:fld>
            <a:endParaRPr lang="en-US"/>
          </a:p>
        </p:txBody>
      </p:sp>
    </p:spTree>
    <p:extLst>
      <p:ext uri="{BB962C8B-B14F-4D97-AF65-F5344CB8AC3E}">
        <p14:creationId xmlns:p14="http://schemas.microsoft.com/office/powerpoint/2010/main" val="1883902732"/>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p:cNvSpPr>
            <a:spLocks noGrp="1"/>
          </p:cNvSpPr>
          <p:nvPr>
            <p:ph type="hdr" sz="quarter" idx="11"/>
          </p:nvPr>
        </p:nvSpPr>
        <p:spPr/>
        <p:txBody>
          <a:bodyPr/>
          <a:lstStyle/>
          <a:p>
            <a:r>
              <a:rPr lang="en-US" smtClean="0"/>
              <a:t>Classroom Management Solutions for Teachers: new methodologies, effective motivation, cooperation and evaluation strategie</a:t>
            </a:r>
            <a:endParaRPr lang="en-US"/>
          </a:p>
        </p:txBody>
      </p:sp>
    </p:spTree>
    <p:extLst>
      <p:ext uri="{BB962C8B-B14F-4D97-AF65-F5344CB8AC3E}">
        <p14:creationId xmlns:p14="http://schemas.microsoft.com/office/powerpoint/2010/main" val="4088853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Classroom Management Solutions for Teachers: new methodologies, effective motivation, cooperation and evaluation strategie</a:t>
            </a:r>
            <a:endParaRPr lang="en-US"/>
          </a:p>
        </p:txBody>
      </p:sp>
    </p:spTree>
    <p:extLst>
      <p:ext uri="{BB962C8B-B14F-4D97-AF65-F5344CB8AC3E}">
        <p14:creationId xmlns:p14="http://schemas.microsoft.com/office/powerpoint/2010/main" val="3747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aseline="0"/>
            </a:lvl1pPr>
          </a:lstStyle>
          <a:p>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4DF021-AC8C-4814-87CE-4AA7287E7F1B}" type="datetime1">
              <a:rPr lang="en-US" smtClean="0"/>
              <a:t>1/29/2019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40BF57-4C3F-4375-845F-6D876B2E14C6}" type="slidenum">
              <a:rPr lang="en-US" smtClean="0"/>
              <a:pPr/>
              <a:t>‹#›</a:t>
            </a:fld>
            <a:endParaRPr lang="en-US"/>
          </a:p>
        </p:txBody>
      </p:sp>
    </p:spTree>
    <p:extLst>
      <p:ext uri="{BB962C8B-B14F-4D97-AF65-F5344CB8AC3E}">
        <p14:creationId xmlns:p14="http://schemas.microsoft.com/office/powerpoint/2010/main" val="41180245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6A07858-8DAA-4760-9281-FEE9729BF2AB}" type="datetime1">
              <a:rPr lang="en-US" smtClean="0"/>
              <a:t>1/29/2019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40BF57-4C3F-4375-845F-6D876B2E14C6}" type="slidenum">
              <a:rPr lang="en-US" smtClean="0"/>
              <a:pPr/>
              <a:t>‹#›</a:t>
            </a:fld>
            <a:endParaRPr lang="en-US"/>
          </a:p>
        </p:txBody>
      </p:sp>
    </p:spTree>
    <p:extLst>
      <p:ext uri="{BB962C8B-B14F-4D97-AF65-F5344CB8AC3E}">
        <p14:creationId xmlns:p14="http://schemas.microsoft.com/office/powerpoint/2010/main" val="16927992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1CA5402-3C03-42C1-89BD-85E2BCBF6B23}" type="datetime1">
              <a:rPr lang="en-US" smtClean="0"/>
              <a:t>1/29/2019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40BF57-4C3F-4375-845F-6D876B2E14C6}" type="slidenum">
              <a:rPr lang="en-US" smtClean="0"/>
              <a:pPr/>
              <a:t>‹#›</a:t>
            </a:fld>
            <a:endParaRPr lang="en-US"/>
          </a:p>
        </p:txBody>
      </p:sp>
    </p:spTree>
    <p:extLst>
      <p:ext uri="{BB962C8B-B14F-4D97-AF65-F5344CB8AC3E}">
        <p14:creationId xmlns:p14="http://schemas.microsoft.com/office/powerpoint/2010/main" val="1056701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728DA3-772C-4AA2-B6D7-7CF5F8BE8897}" type="datetime1">
              <a:rPr lang="en-US" smtClean="0"/>
              <a:t>1/29/2019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40BF57-4C3F-4375-845F-6D876B2E14C6}" type="slidenum">
              <a:rPr lang="en-US" smtClean="0"/>
              <a:pPr/>
              <a:t>‹#›</a:t>
            </a:fld>
            <a:endParaRPr lang="en-US"/>
          </a:p>
        </p:txBody>
      </p:sp>
    </p:spTree>
    <p:extLst>
      <p:ext uri="{BB962C8B-B14F-4D97-AF65-F5344CB8AC3E}">
        <p14:creationId xmlns:p14="http://schemas.microsoft.com/office/powerpoint/2010/main" val="18883314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8CA7D6-BC4F-40CE-B345-0FDF0F206341}" type="datetime1">
              <a:rPr lang="en-US" smtClean="0"/>
              <a:t>1/29/2019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40BF57-4C3F-4375-845F-6D876B2E14C6}" type="slidenum">
              <a:rPr lang="en-US" smtClean="0"/>
              <a:pPr/>
              <a:t>‹#›</a:t>
            </a:fld>
            <a:endParaRPr lang="en-US"/>
          </a:p>
        </p:txBody>
      </p:sp>
    </p:spTree>
    <p:extLst>
      <p:ext uri="{BB962C8B-B14F-4D97-AF65-F5344CB8AC3E}">
        <p14:creationId xmlns:p14="http://schemas.microsoft.com/office/powerpoint/2010/main" val="4397943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8370E0C-7768-461C-82EE-4EEE4816F652}" type="datetime1">
              <a:rPr lang="en-US" smtClean="0"/>
              <a:t>1/29/2019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40BF57-4C3F-4375-845F-6D876B2E14C6}" type="slidenum">
              <a:rPr lang="en-US" smtClean="0"/>
              <a:pPr/>
              <a:t>‹#›</a:t>
            </a:fld>
            <a:endParaRPr lang="en-US"/>
          </a:p>
        </p:txBody>
      </p:sp>
    </p:spTree>
    <p:extLst>
      <p:ext uri="{BB962C8B-B14F-4D97-AF65-F5344CB8AC3E}">
        <p14:creationId xmlns:p14="http://schemas.microsoft.com/office/powerpoint/2010/main" val="42763645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6E7B050-F7F6-466D-882E-E0E0809B3627}" type="datetime1">
              <a:rPr lang="en-US" smtClean="0"/>
              <a:t>1/29/2019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640BF57-4C3F-4375-845F-6D876B2E14C6}" type="slidenum">
              <a:rPr lang="en-US" smtClean="0"/>
              <a:pPr/>
              <a:t>‹#›</a:t>
            </a:fld>
            <a:endParaRPr lang="en-US"/>
          </a:p>
        </p:txBody>
      </p:sp>
    </p:spTree>
    <p:extLst>
      <p:ext uri="{BB962C8B-B14F-4D97-AF65-F5344CB8AC3E}">
        <p14:creationId xmlns:p14="http://schemas.microsoft.com/office/powerpoint/2010/main" val="289322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CCF8874-4FDC-4CE2-8488-C091F82DEFF6}" type="datetime1">
              <a:rPr lang="en-US" smtClean="0"/>
              <a:t>1/29/2019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640BF57-4C3F-4375-845F-6D876B2E14C6}" type="slidenum">
              <a:rPr lang="en-US" smtClean="0"/>
              <a:pPr/>
              <a:t>‹#›</a:t>
            </a:fld>
            <a:endParaRPr lang="en-US"/>
          </a:p>
        </p:txBody>
      </p:sp>
    </p:spTree>
    <p:extLst>
      <p:ext uri="{BB962C8B-B14F-4D97-AF65-F5344CB8AC3E}">
        <p14:creationId xmlns:p14="http://schemas.microsoft.com/office/powerpoint/2010/main" val="3683018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A6E1E26-CC56-43EA-B491-E8789105F53B}" type="datetime1">
              <a:rPr lang="en-US" smtClean="0"/>
              <a:t>1/29/2019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640BF57-4C3F-4375-845F-6D876B2E14C6}" type="slidenum">
              <a:rPr lang="en-US" smtClean="0"/>
              <a:pPr/>
              <a:t>‹#›</a:t>
            </a:fld>
            <a:endParaRPr lang="en-US"/>
          </a:p>
        </p:txBody>
      </p:sp>
    </p:spTree>
    <p:extLst>
      <p:ext uri="{BB962C8B-B14F-4D97-AF65-F5344CB8AC3E}">
        <p14:creationId xmlns:p14="http://schemas.microsoft.com/office/powerpoint/2010/main" val="3108744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AAA4831-372C-4E97-81A6-118571F5D5E3}" type="datetime1">
              <a:rPr lang="en-US" smtClean="0"/>
              <a:t>1/29/2019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40BF57-4C3F-4375-845F-6D876B2E14C6}" type="slidenum">
              <a:rPr lang="en-US" smtClean="0"/>
              <a:pPr/>
              <a:t>‹#›</a:t>
            </a:fld>
            <a:endParaRPr lang="en-US"/>
          </a:p>
        </p:txBody>
      </p:sp>
    </p:spTree>
    <p:extLst>
      <p:ext uri="{BB962C8B-B14F-4D97-AF65-F5344CB8AC3E}">
        <p14:creationId xmlns:p14="http://schemas.microsoft.com/office/powerpoint/2010/main" val="392875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A5FE634-801F-4657-A774-DCF50DC31D52}" type="datetime1">
              <a:rPr lang="en-US" smtClean="0"/>
              <a:t>1/29/2019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40BF57-4C3F-4375-845F-6D876B2E14C6}" type="slidenum">
              <a:rPr lang="en-US" smtClean="0"/>
              <a:pPr/>
              <a:t>‹#›</a:t>
            </a:fld>
            <a:endParaRPr lang="en-US"/>
          </a:p>
        </p:txBody>
      </p:sp>
    </p:spTree>
    <p:extLst>
      <p:ext uri="{BB962C8B-B14F-4D97-AF65-F5344CB8AC3E}">
        <p14:creationId xmlns:p14="http://schemas.microsoft.com/office/powerpoint/2010/main" val="245900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7CDF7"/>
            </a:gs>
            <a:gs pos="50000">
              <a:srgbClr val="FDF1FD"/>
            </a:gs>
            <a:gs pos="100000">
              <a:schemeClr val="bg1"/>
            </a:gs>
          </a:gsLst>
          <a:lin ang="5400000" scaled="0"/>
          <a:tileRect/>
        </a:gradFill>
        <a:effectLst/>
      </p:bgPr>
    </p:bg>
    <p:spTree>
      <p:nvGrpSpPr>
        <p:cNvPr id="1" name=""/>
        <p:cNvGrpSpPr/>
        <p:nvPr/>
      </p:nvGrpSpPr>
      <p:grpSpPr>
        <a:xfrm>
          <a:off x="0" y="0"/>
          <a:ext cx="0" cy="0"/>
          <a:chOff x="0" y="0"/>
          <a:chExt cx="0" cy="0"/>
        </a:xfrm>
      </p:grpSpPr>
      <p:pic>
        <p:nvPicPr>
          <p:cNvPr id="8" name="Picture 2" descr="C:\Users\Info\Desktop\eu-erasmus_24_1.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026275" y="0"/>
            <a:ext cx="2117725" cy="6048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25400" y="117746"/>
            <a:ext cx="7000875" cy="646331"/>
          </a:xfrm>
          <a:prstGeom prst="rect">
            <a:avLst/>
          </a:prstGeom>
        </p:spPr>
        <p:txBody>
          <a:bodyPr wrap="square">
            <a:spAutoFit/>
          </a:bodyPr>
          <a:lstStyle/>
          <a:p>
            <a:r>
              <a:rPr lang="en-US" b="1" dirty="0" smtClean="0">
                <a:solidFill>
                  <a:schemeClr val="tx2"/>
                </a:solidFill>
              </a:rPr>
              <a:t>Classroom Management Solutions for Teachers: new methodologies, effective motivation, cooperation and evaluation strategies</a:t>
            </a:r>
            <a:endParaRPr lang="en-US" sz="2000" b="1" i="1" dirty="0">
              <a:solidFill>
                <a:schemeClr val="tx2"/>
              </a:solidFill>
            </a:endParaRPr>
          </a:p>
        </p:txBody>
      </p:sp>
    </p:spTree>
    <p:extLst>
      <p:ext uri="{BB962C8B-B14F-4D97-AF65-F5344CB8AC3E}">
        <p14:creationId xmlns:p14="http://schemas.microsoft.com/office/powerpoint/2010/main" val="1493212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2644170"/>
            <a:ext cx="8458200" cy="1938992"/>
          </a:xfrm>
          <a:prstGeom prst="rect">
            <a:avLst/>
          </a:prstGeom>
        </p:spPr>
        <p:txBody>
          <a:bodyPr wrap="square">
            <a:spAutoFit/>
          </a:bodyPr>
          <a:lstStyle/>
          <a:p>
            <a:pPr algn="ctr"/>
            <a:r>
              <a:rPr lang="en-US" sz="2400" dirty="0" err="1"/>
              <a:t>Proiectul</a:t>
            </a:r>
            <a:r>
              <a:rPr lang="en-US" sz="2400" dirty="0"/>
              <a:t> </a:t>
            </a:r>
            <a:r>
              <a:rPr lang="ro-RO" sz="2400" b="1" dirty="0"/>
              <a:t>Erasmus+</a:t>
            </a:r>
            <a:r>
              <a:rPr lang="ro-RO" sz="2400" dirty="0"/>
              <a:t> </a:t>
            </a:r>
            <a:r>
              <a:rPr lang="ro-RO" sz="2400" b="1" i="1" dirty="0"/>
              <a:t>„Şcoala - o şansă pentru  un viitor mai bun”</a:t>
            </a:r>
            <a:r>
              <a:rPr lang="ro-RO" sz="2400" dirty="0"/>
              <a:t>, </a:t>
            </a:r>
            <a:r>
              <a:rPr lang="en-US" sz="2400" dirty="0"/>
              <a:t> </a:t>
            </a:r>
            <a:endParaRPr lang="ro-RO" sz="2400" dirty="0" smtClean="0"/>
          </a:p>
          <a:p>
            <a:pPr algn="ctr"/>
            <a:endParaRPr lang="ro-RO" sz="2400" dirty="0" smtClean="0"/>
          </a:p>
          <a:p>
            <a:pPr algn="ctr"/>
            <a:r>
              <a:rPr lang="en-US" sz="2400" dirty="0" smtClean="0"/>
              <a:t>cu </a:t>
            </a:r>
            <a:r>
              <a:rPr lang="en-US" sz="2400" dirty="0" err="1"/>
              <a:t>numărul</a:t>
            </a:r>
            <a:r>
              <a:rPr lang="en-US" sz="2400" dirty="0"/>
              <a:t>  2018-1-RO01-KA101-048356</a:t>
            </a:r>
            <a:r>
              <a:rPr lang="en-US" sz="2400" b="1" dirty="0"/>
              <a:t>,  </a:t>
            </a:r>
            <a:endParaRPr lang="ro-RO" sz="2400" b="1" dirty="0" smtClean="0"/>
          </a:p>
          <a:p>
            <a:pPr algn="ctr"/>
            <a:endParaRPr lang="ro-RO" sz="2400" b="1" dirty="0" smtClean="0"/>
          </a:p>
          <a:p>
            <a:pPr algn="ctr"/>
            <a:r>
              <a:rPr lang="en-US" sz="2400" b="1" dirty="0" err="1" smtClean="0"/>
              <a:t>finanţat</a:t>
            </a:r>
            <a:r>
              <a:rPr lang="en-US" sz="2400" b="1" dirty="0" smtClean="0"/>
              <a:t> </a:t>
            </a:r>
            <a:r>
              <a:rPr lang="en-US" sz="2400" b="1" dirty="0"/>
              <a:t>din </a:t>
            </a:r>
            <a:r>
              <a:rPr lang="en-US" sz="2400" b="1" dirty="0" err="1"/>
              <a:t>fonduri</a:t>
            </a:r>
            <a:r>
              <a:rPr lang="en-US" sz="2400" b="1" dirty="0"/>
              <a:t> </a:t>
            </a:r>
            <a:r>
              <a:rPr lang="en-US" sz="2400" b="1" dirty="0" err="1"/>
              <a:t>europene</a:t>
            </a:r>
            <a:r>
              <a:rPr lang="en-US" sz="2400" b="1" dirty="0"/>
              <a:t> </a:t>
            </a:r>
            <a:endParaRPr lang="en-US" sz="24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622612" y="838200"/>
            <a:ext cx="5943600" cy="1430020"/>
          </a:xfrm>
          <a:prstGeom prst="rect">
            <a:avLst/>
          </a:prstGeom>
        </p:spPr>
      </p:pic>
      <p:sp>
        <p:nvSpPr>
          <p:cNvPr id="7" name="Rectangle 6"/>
          <p:cNvSpPr/>
          <p:nvPr/>
        </p:nvSpPr>
        <p:spPr>
          <a:xfrm>
            <a:off x="990600" y="5105400"/>
            <a:ext cx="8001000" cy="369332"/>
          </a:xfrm>
          <a:prstGeom prst="rect">
            <a:avLst/>
          </a:prstGeom>
        </p:spPr>
        <p:txBody>
          <a:bodyPr wrap="square">
            <a:spAutoFit/>
          </a:bodyPr>
          <a:lstStyle/>
          <a:p>
            <a:r>
              <a:rPr lang="en-US" dirty="0"/>
              <a:t>http://liceulhalaucesti.ro/erasmus/erasmus/despre_proiect.htm</a:t>
            </a:r>
          </a:p>
        </p:txBody>
      </p:sp>
      <p:sp>
        <p:nvSpPr>
          <p:cNvPr id="8" name="Rectangle 7"/>
          <p:cNvSpPr/>
          <p:nvPr/>
        </p:nvSpPr>
        <p:spPr>
          <a:xfrm>
            <a:off x="1219200" y="5638800"/>
            <a:ext cx="6858000" cy="369332"/>
          </a:xfrm>
          <a:prstGeom prst="rect">
            <a:avLst/>
          </a:prstGeom>
        </p:spPr>
        <p:txBody>
          <a:bodyPr wrap="square">
            <a:spAutoFit/>
          </a:bodyPr>
          <a:lstStyle/>
          <a:p>
            <a:r>
              <a:rPr lang="ro-RO" dirty="0" smtClean="0"/>
              <a:t>A</a:t>
            </a:r>
            <a:r>
              <a:rPr lang="en-US" dirty="0" err="1" smtClean="0"/>
              <a:t>dresa</a:t>
            </a:r>
            <a:r>
              <a:rPr lang="en-US" dirty="0" smtClean="0"/>
              <a:t> </a:t>
            </a:r>
            <a:r>
              <a:rPr lang="en-US" dirty="0"/>
              <a:t>de </a:t>
            </a:r>
            <a:r>
              <a:rPr lang="ro-RO" b="1" dirty="0" smtClean="0"/>
              <a:t>F</a:t>
            </a:r>
            <a:r>
              <a:rPr lang="en-US" b="1" dirty="0" err="1" smtClean="0"/>
              <a:t>acebook</a:t>
            </a:r>
            <a:r>
              <a:rPr lang="en-US" b="1" dirty="0" smtClean="0"/>
              <a:t> </a:t>
            </a:r>
            <a:r>
              <a:rPr lang="en-US" dirty="0"/>
              <a:t>a </a:t>
            </a:r>
            <a:r>
              <a:rPr lang="en-US" dirty="0" err="1"/>
              <a:t>proiectului</a:t>
            </a:r>
            <a:r>
              <a:rPr lang="en-US" dirty="0"/>
              <a:t> </a:t>
            </a:r>
            <a:r>
              <a:rPr lang="ro-RO" dirty="0" smtClean="0"/>
              <a:t>este </a:t>
            </a:r>
            <a:r>
              <a:rPr lang="en-US" b="1" dirty="0" smtClean="0"/>
              <a:t>Erasmus H</a:t>
            </a:r>
            <a:r>
              <a:rPr lang="ro-RO" b="1" dirty="0" smtClean="0"/>
              <a:t>ă</a:t>
            </a:r>
            <a:r>
              <a:rPr lang="en-US" b="1" dirty="0" smtClean="0"/>
              <a:t>l</a:t>
            </a:r>
            <a:r>
              <a:rPr lang="ro-RO" b="1" dirty="0" smtClean="0"/>
              <a:t>ă</a:t>
            </a:r>
            <a:r>
              <a:rPr lang="en-US" b="1" dirty="0" err="1" smtClean="0"/>
              <a:t>uce</a:t>
            </a:r>
            <a:r>
              <a:rPr lang="ro-RO" b="1" dirty="0" smtClean="0"/>
              <a:t>ş</a:t>
            </a:r>
            <a:r>
              <a:rPr lang="en-US" b="1" dirty="0" err="1" smtClean="0"/>
              <a:t>ti</a:t>
            </a:r>
            <a:r>
              <a:rPr lang="en-US" dirty="0"/>
              <a:t>.</a:t>
            </a:r>
          </a:p>
        </p:txBody>
      </p:sp>
      <p:graphicFrame>
        <p:nvGraphicFramePr>
          <p:cNvPr id="11" name="Diagram 10"/>
          <p:cNvGraphicFramePr/>
          <p:nvPr>
            <p:extLst>
              <p:ext uri="{D42A27DB-BD31-4B8C-83A1-F6EECF244321}">
                <p14:modId xmlns:p14="http://schemas.microsoft.com/office/powerpoint/2010/main" val="502936400"/>
              </p:ext>
            </p:extLst>
          </p:nvPr>
        </p:nvGraphicFramePr>
        <p:xfrm>
          <a:off x="76200" y="152400"/>
          <a:ext cx="6934200" cy="60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p:nvPr/>
        </p:nvSpPr>
        <p:spPr>
          <a:xfrm>
            <a:off x="7239000" y="152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23765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ETAPE:</a:t>
            </a:r>
            <a:endParaRPr lang="en-US" dirty="0"/>
          </a:p>
        </p:txBody>
      </p:sp>
      <p:sp>
        <p:nvSpPr>
          <p:cNvPr id="3" name="Subtitle 2"/>
          <p:cNvSpPr>
            <a:spLocks noGrp="1"/>
          </p:cNvSpPr>
          <p:nvPr>
            <p:ph type="subTitle" idx="1"/>
          </p:nvPr>
        </p:nvSpPr>
        <p:spPr>
          <a:xfrm>
            <a:off x="1219200" y="3124200"/>
            <a:ext cx="6400800" cy="1752600"/>
          </a:xfrm>
        </p:spPr>
        <p:txBody>
          <a:bodyPr/>
          <a:lstStyle/>
          <a:p>
            <a:pPr algn="l"/>
            <a:r>
              <a:rPr lang="en-US" sz="2400" dirty="0" smtClean="0">
                <a:solidFill>
                  <a:schemeClr val="tx1"/>
                </a:solidFill>
              </a:rPr>
              <a:t>1.</a:t>
            </a:r>
            <a:r>
              <a:rPr lang="ro-RO" sz="2400" dirty="0" smtClean="0">
                <a:solidFill>
                  <a:schemeClr val="tx1"/>
                </a:solidFill>
              </a:rPr>
              <a:t> </a:t>
            </a:r>
            <a:r>
              <a:rPr lang="en-US" sz="2400" dirty="0" err="1" smtClean="0">
                <a:solidFill>
                  <a:schemeClr val="tx1"/>
                </a:solidFill>
              </a:rPr>
              <a:t>profesorul</a:t>
            </a:r>
            <a:r>
              <a:rPr lang="en-US" sz="2400" dirty="0" smtClean="0">
                <a:solidFill>
                  <a:schemeClr val="tx1"/>
                </a:solidFill>
              </a:rPr>
              <a:t> </a:t>
            </a:r>
            <a:r>
              <a:rPr lang="en-US" sz="2400" dirty="0" err="1">
                <a:solidFill>
                  <a:schemeClr val="tx1"/>
                </a:solidFill>
              </a:rPr>
              <a:t>trebuie</a:t>
            </a:r>
            <a:r>
              <a:rPr lang="en-US" sz="2400" dirty="0">
                <a:solidFill>
                  <a:schemeClr val="tx1"/>
                </a:solidFill>
              </a:rPr>
              <a:t> </a:t>
            </a:r>
            <a:r>
              <a:rPr lang="en-US" sz="2400" dirty="0" err="1">
                <a:solidFill>
                  <a:schemeClr val="tx1"/>
                </a:solidFill>
              </a:rPr>
              <a:t>să</a:t>
            </a:r>
            <a:r>
              <a:rPr lang="en-US" sz="2400" dirty="0">
                <a:solidFill>
                  <a:schemeClr val="tx1"/>
                </a:solidFill>
              </a:rPr>
              <a:t> </a:t>
            </a:r>
            <a:r>
              <a:rPr lang="en-US" sz="2400" dirty="0" err="1">
                <a:solidFill>
                  <a:schemeClr val="tx1"/>
                </a:solidFill>
              </a:rPr>
              <a:t>își</a:t>
            </a:r>
            <a:r>
              <a:rPr lang="en-US" sz="2400" dirty="0">
                <a:solidFill>
                  <a:schemeClr val="tx1"/>
                </a:solidFill>
              </a:rPr>
              <a:t> </a:t>
            </a:r>
            <a:r>
              <a:rPr lang="en-US" sz="2400" dirty="0" err="1">
                <a:solidFill>
                  <a:schemeClr val="tx1"/>
                </a:solidFill>
              </a:rPr>
              <a:t>creeze</a:t>
            </a:r>
            <a:r>
              <a:rPr lang="en-US" sz="2400" dirty="0">
                <a:solidFill>
                  <a:schemeClr val="tx1"/>
                </a:solidFill>
              </a:rPr>
              <a:t> un </a:t>
            </a:r>
            <a:r>
              <a:rPr lang="en-US" sz="2400" dirty="0" err="1">
                <a:solidFill>
                  <a:schemeClr val="tx1"/>
                </a:solidFill>
              </a:rPr>
              <a:t>cont</a:t>
            </a:r>
            <a:r>
              <a:rPr lang="en-US" sz="2400" dirty="0">
                <a:solidFill>
                  <a:schemeClr val="tx1"/>
                </a:solidFill>
              </a:rPr>
              <a:t> </a:t>
            </a:r>
            <a:r>
              <a:rPr lang="en-US" sz="2400" dirty="0" err="1">
                <a:solidFill>
                  <a:schemeClr val="tx1"/>
                </a:solidFill>
              </a:rPr>
              <a:t>pe</a:t>
            </a:r>
            <a:r>
              <a:rPr lang="en-US" sz="2400" dirty="0">
                <a:solidFill>
                  <a:schemeClr val="tx1"/>
                </a:solidFill>
              </a:rPr>
              <a:t> </a:t>
            </a:r>
            <a:r>
              <a:rPr lang="en-US" sz="2400" dirty="0" err="1">
                <a:solidFill>
                  <a:schemeClr val="tx1"/>
                </a:solidFill>
              </a:rPr>
              <a:t>platforma</a:t>
            </a:r>
            <a:r>
              <a:rPr lang="en-US" sz="2400" dirty="0">
                <a:solidFill>
                  <a:schemeClr val="tx1"/>
                </a:solidFill>
              </a:rPr>
              <a:t> </a:t>
            </a:r>
            <a:r>
              <a:rPr lang="en-US" sz="2400" dirty="0" err="1">
                <a:solidFill>
                  <a:schemeClr val="tx1"/>
                </a:solidFill>
              </a:rPr>
              <a:t>Edmodo</a:t>
            </a:r>
            <a:r>
              <a:rPr lang="en-US" sz="2400" dirty="0">
                <a:solidFill>
                  <a:schemeClr val="tx1"/>
                </a:solidFill>
              </a:rPr>
              <a:t> </a:t>
            </a:r>
            <a:r>
              <a:rPr lang="en-US" sz="2400" dirty="0" err="1">
                <a:solidFill>
                  <a:schemeClr val="tx1"/>
                </a:solidFill>
              </a:rPr>
              <a:t>și</a:t>
            </a:r>
            <a:r>
              <a:rPr lang="en-US" sz="2400" dirty="0">
                <a:solidFill>
                  <a:schemeClr val="tx1"/>
                </a:solidFill>
              </a:rPr>
              <a:t> </a:t>
            </a:r>
            <a:r>
              <a:rPr lang="en-US" sz="2400" dirty="0" err="1">
                <a:solidFill>
                  <a:schemeClr val="tx1"/>
                </a:solidFill>
              </a:rPr>
              <a:t>să</a:t>
            </a:r>
            <a:r>
              <a:rPr lang="en-US" sz="2400" dirty="0">
                <a:solidFill>
                  <a:schemeClr val="tx1"/>
                </a:solidFill>
              </a:rPr>
              <a:t> </a:t>
            </a:r>
            <a:r>
              <a:rPr lang="en-US" sz="2400" dirty="0" err="1">
                <a:solidFill>
                  <a:schemeClr val="tx1"/>
                </a:solidFill>
              </a:rPr>
              <a:t>completeze</a:t>
            </a:r>
            <a:r>
              <a:rPr lang="en-US" sz="2400" dirty="0">
                <a:solidFill>
                  <a:schemeClr val="tx1"/>
                </a:solidFill>
              </a:rPr>
              <a:t> </a:t>
            </a:r>
            <a:r>
              <a:rPr lang="en-US" sz="2400" dirty="0" err="1">
                <a:solidFill>
                  <a:schemeClr val="tx1"/>
                </a:solidFill>
              </a:rPr>
              <a:t>câmpurile</a:t>
            </a:r>
            <a:r>
              <a:rPr lang="en-US" sz="2400" dirty="0">
                <a:solidFill>
                  <a:schemeClr val="tx1"/>
                </a:solidFill>
              </a:rPr>
              <a:t> care </a:t>
            </a:r>
            <a:r>
              <a:rPr lang="en-US" sz="2400" dirty="0" err="1">
                <a:solidFill>
                  <a:schemeClr val="tx1"/>
                </a:solidFill>
              </a:rPr>
              <a:t>apar</a:t>
            </a:r>
            <a:r>
              <a:rPr lang="en-US" sz="2400" dirty="0">
                <a:solidFill>
                  <a:schemeClr val="tx1"/>
                </a:solidFill>
              </a:rPr>
              <a:t> </a:t>
            </a:r>
            <a:r>
              <a:rPr lang="en-US" sz="2400" dirty="0" err="1" smtClean="0">
                <a:solidFill>
                  <a:schemeClr val="tx1"/>
                </a:solidFill>
              </a:rPr>
              <a:t>pe</a:t>
            </a:r>
            <a:r>
              <a:rPr lang="en-US" sz="2400" dirty="0" smtClean="0">
                <a:solidFill>
                  <a:schemeClr val="tx1"/>
                </a:solidFill>
              </a:rPr>
              <a:t> </a:t>
            </a:r>
            <a:r>
              <a:rPr lang="en-US" sz="2400" dirty="0" err="1" smtClean="0">
                <a:solidFill>
                  <a:schemeClr val="tx1"/>
                </a:solidFill>
              </a:rPr>
              <a:t>ecran</a:t>
            </a:r>
            <a:r>
              <a:rPr lang="en-US" sz="2400" dirty="0" smtClean="0">
                <a:solidFill>
                  <a:schemeClr val="tx1"/>
                </a:solidFill>
              </a:rPr>
              <a:t>. </a:t>
            </a:r>
            <a:r>
              <a:rPr lang="en-US" sz="2400" dirty="0" err="1" smtClean="0">
                <a:solidFill>
                  <a:schemeClr val="tx1"/>
                </a:solidFill>
              </a:rPr>
              <a:t>Procesul</a:t>
            </a:r>
            <a:r>
              <a:rPr lang="en-US" sz="2400" dirty="0" smtClean="0">
                <a:solidFill>
                  <a:schemeClr val="tx1"/>
                </a:solidFill>
              </a:rPr>
              <a:t> </a:t>
            </a:r>
            <a:r>
              <a:rPr lang="en-US" sz="2400" dirty="0" err="1">
                <a:solidFill>
                  <a:schemeClr val="tx1"/>
                </a:solidFill>
              </a:rPr>
              <a:t>este</a:t>
            </a:r>
            <a:r>
              <a:rPr lang="en-US" sz="2400" dirty="0">
                <a:solidFill>
                  <a:schemeClr val="tx1"/>
                </a:solidFill>
              </a:rPr>
              <a:t> </a:t>
            </a:r>
            <a:r>
              <a:rPr lang="en-US" sz="2400" dirty="0" err="1">
                <a:solidFill>
                  <a:schemeClr val="tx1"/>
                </a:solidFill>
              </a:rPr>
              <a:t>extrem</a:t>
            </a:r>
            <a:r>
              <a:rPr lang="en-US" sz="2400" dirty="0">
                <a:solidFill>
                  <a:schemeClr val="tx1"/>
                </a:solidFill>
              </a:rPr>
              <a:t> de </a:t>
            </a:r>
            <a:r>
              <a:rPr lang="en-US" sz="2400" dirty="0" err="1">
                <a:solidFill>
                  <a:schemeClr val="tx1"/>
                </a:solidFill>
              </a:rPr>
              <a:t>simplu</a:t>
            </a:r>
            <a:r>
              <a:rPr lang="en-US" sz="2400" dirty="0">
                <a:solidFill>
                  <a:schemeClr val="tx1"/>
                </a:solidFill>
              </a:rPr>
              <a:t>, </a:t>
            </a:r>
            <a:r>
              <a:rPr lang="en-US" sz="2400" dirty="0" err="1">
                <a:solidFill>
                  <a:schemeClr val="tx1"/>
                </a:solidFill>
              </a:rPr>
              <a:t>gratuit</a:t>
            </a:r>
            <a:r>
              <a:rPr lang="en-US" sz="2400" dirty="0">
                <a:solidFill>
                  <a:schemeClr val="tx1"/>
                </a:solidFill>
              </a:rPr>
              <a:t> </a:t>
            </a:r>
            <a:r>
              <a:rPr lang="en-US" sz="2400" dirty="0" err="1">
                <a:solidFill>
                  <a:schemeClr val="tx1"/>
                </a:solidFill>
              </a:rPr>
              <a:t>și</a:t>
            </a:r>
            <a:r>
              <a:rPr lang="en-US" sz="2400" dirty="0">
                <a:solidFill>
                  <a:schemeClr val="tx1"/>
                </a:solidFill>
              </a:rPr>
              <a:t> </a:t>
            </a:r>
            <a:r>
              <a:rPr lang="en-US" sz="2400" dirty="0" err="1">
                <a:solidFill>
                  <a:schemeClr val="tx1"/>
                </a:solidFill>
              </a:rPr>
              <a:t>accesibil</a:t>
            </a:r>
            <a:r>
              <a:rPr lang="en-US" sz="2400" dirty="0">
                <a:solidFill>
                  <a:schemeClr val="tx1"/>
                </a:solidFill>
              </a:rPr>
              <a:t>.</a:t>
            </a:r>
          </a:p>
          <a:p>
            <a:pPr algn="l"/>
            <a:endParaRPr lang="en-US" dirty="0"/>
          </a:p>
        </p:txBody>
      </p:sp>
    </p:spTree>
    <p:extLst>
      <p:ext uri="{BB962C8B-B14F-4D97-AF65-F5344CB8AC3E}">
        <p14:creationId xmlns:p14="http://schemas.microsoft.com/office/powerpoint/2010/main" val="332448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2.</a:t>
            </a:r>
            <a:r>
              <a:rPr lang="ro-RO" dirty="0"/>
              <a:t> </a:t>
            </a:r>
            <a:r>
              <a:rPr lang="ro-RO" dirty="0" smtClean="0"/>
              <a:t>	</a:t>
            </a:r>
            <a:r>
              <a:rPr lang="en-US" dirty="0" err="1" smtClean="0"/>
              <a:t>Crearea</a:t>
            </a:r>
            <a:r>
              <a:rPr lang="en-US" dirty="0" smtClean="0"/>
              <a:t> </a:t>
            </a:r>
            <a:r>
              <a:rPr lang="en-US" dirty="0" err="1" smtClean="0"/>
              <a:t>grupului</a:t>
            </a:r>
            <a:r>
              <a:rPr lang="en-US" dirty="0" smtClean="0"/>
              <a:t>:</a:t>
            </a:r>
          </a:p>
          <a:p>
            <a:pPr marL="0" indent="0">
              <a:buNone/>
            </a:pPr>
            <a:r>
              <a:rPr lang="en-US" dirty="0"/>
              <a:t>P</a:t>
            </a:r>
            <a:r>
              <a:rPr lang="ro-RO" dirty="0" smtClean="0"/>
              <a:t>rofesorul </a:t>
            </a:r>
            <a:r>
              <a:rPr lang="ro-RO" dirty="0"/>
              <a:t>poate crea un grup în care să-și includă, ulterior, elevii. Grupul se află sub atenta supraveghere a acestuia, oferindu-i-se posibilitatea de a șterge conținutul distribuit de către elevi dacă îl consideră nepotrivit. După crearea grupului, platforma generează automat un cod aleatoriu format din șase </a:t>
            </a:r>
            <a:r>
              <a:rPr lang="ro-RO" dirty="0" smtClean="0"/>
              <a:t>caractere</a:t>
            </a:r>
            <a:r>
              <a:rPr lang="en-US" dirty="0" smtClean="0"/>
              <a:t>.</a:t>
            </a:r>
            <a:endParaRPr lang="en-US" dirty="0"/>
          </a:p>
        </p:txBody>
      </p:sp>
      <p:sp>
        <p:nvSpPr>
          <p:cNvPr id="4" name="Slide Number Placeholder 3"/>
          <p:cNvSpPr>
            <a:spLocks noGrp="1"/>
          </p:cNvSpPr>
          <p:nvPr>
            <p:ph type="sldNum" sz="quarter" idx="12"/>
          </p:nvPr>
        </p:nvSpPr>
        <p:spPr/>
        <p:txBody>
          <a:bodyPr/>
          <a:lstStyle/>
          <a:p>
            <a:fld id="{3640BF57-4C3F-4375-845F-6D876B2E14C6}" type="slidenum">
              <a:rPr lang="en-US" smtClean="0"/>
              <a:pPr/>
              <a:t>11</a:t>
            </a:fld>
            <a:endParaRPr lang="en-US"/>
          </a:p>
        </p:txBody>
      </p:sp>
    </p:spTree>
    <p:extLst>
      <p:ext uri="{BB962C8B-B14F-4D97-AF65-F5344CB8AC3E}">
        <p14:creationId xmlns:p14="http://schemas.microsoft.com/office/powerpoint/2010/main" val="2138204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fontAlgn="t">
              <a:buNone/>
            </a:pPr>
            <a:r>
              <a:rPr lang="en-US" sz="2400" dirty="0" smtClean="0"/>
              <a:t>3.</a:t>
            </a:r>
            <a:r>
              <a:rPr lang="en-US" sz="2400" dirty="0"/>
              <a:t> </a:t>
            </a:r>
            <a:r>
              <a:rPr lang="ro-RO" sz="2400" dirty="0" smtClean="0"/>
              <a:t>	</a:t>
            </a:r>
            <a:r>
              <a:rPr lang="en-US" sz="2400" dirty="0" err="1" smtClean="0"/>
              <a:t>Accesul</a:t>
            </a:r>
            <a:r>
              <a:rPr lang="en-US" sz="2400" dirty="0" smtClean="0"/>
              <a:t> </a:t>
            </a:r>
            <a:r>
              <a:rPr lang="en-US" sz="2400" dirty="0" err="1"/>
              <a:t>părinților</a:t>
            </a:r>
            <a:r>
              <a:rPr lang="en-US" sz="2400" dirty="0"/>
              <a:t> (</a:t>
            </a:r>
            <a:r>
              <a:rPr lang="en-US" sz="2400" dirty="0" err="1"/>
              <a:t>serviciu</a:t>
            </a:r>
            <a:r>
              <a:rPr lang="en-US" sz="2400" dirty="0"/>
              <a:t> </a:t>
            </a:r>
            <a:r>
              <a:rPr lang="en-US" sz="2400" dirty="0" err="1"/>
              <a:t>ce</a:t>
            </a:r>
            <a:r>
              <a:rPr lang="en-US" sz="2400" dirty="0"/>
              <a:t> </a:t>
            </a:r>
            <a:r>
              <a:rPr lang="en-US" sz="2400" dirty="0" err="1"/>
              <a:t>este</a:t>
            </a:r>
            <a:r>
              <a:rPr lang="en-US" sz="2400" dirty="0"/>
              <a:t> </a:t>
            </a:r>
            <a:r>
              <a:rPr lang="en-US" sz="2400" dirty="0" err="1"/>
              <a:t>opțional</a:t>
            </a:r>
            <a:r>
              <a:rPr lang="en-US" sz="2400" dirty="0"/>
              <a:t>) se face tot </a:t>
            </a:r>
            <a:r>
              <a:rPr lang="en-US" sz="2400" dirty="0" err="1"/>
              <a:t>în</a:t>
            </a:r>
            <a:r>
              <a:rPr lang="en-US" sz="2400" dirty="0"/>
              <a:t> </a:t>
            </a:r>
            <a:r>
              <a:rPr lang="en-US" sz="2400" dirty="0" err="1"/>
              <a:t>baza</a:t>
            </a:r>
            <a:r>
              <a:rPr lang="en-US" sz="2400" dirty="0"/>
              <a:t> </a:t>
            </a:r>
            <a:r>
              <a:rPr lang="en-US" sz="2400" dirty="0" err="1"/>
              <a:t>unui</a:t>
            </a:r>
            <a:r>
              <a:rPr lang="en-US" sz="2400" dirty="0"/>
              <a:t> cod </a:t>
            </a:r>
            <a:r>
              <a:rPr lang="en-US" sz="2400" dirty="0" err="1"/>
              <a:t>ce</a:t>
            </a:r>
            <a:r>
              <a:rPr lang="en-US" sz="2400" dirty="0"/>
              <a:t> </a:t>
            </a:r>
            <a:r>
              <a:rPr lang="en-US" sz="2400" dirty="0" err="1"/>
              <a:t>poate</a:t>
            </a:r>
            <a:r>
              <a:rPr lang="en-US" sz="2400" dirty="0"/>
              <a:t> fi </a:t>
            </a:r>
            <a:r>
              <a:rPr lang="en-US" sz="2400" dirty="0" err="1"/>
              <a:t>generat</a:t>
            </a:r>
            <a:r>
              <a:rPr lang="en-US" sz="2400" dirty="0"/>
              <a:t> de </a:t>
            </a:r>
            <a:r>
              <a:rPr lang="en-US" sz="2400" dirty="0" err="1"/>
              <a:t>către</a:t>
            </a:r>
            <a:r>
              <a:rPr lang="en-US" sz="2400" dirty="0"/>
              <a:t> </a:t>
            </a:r>
            <a:r>
              <a:rPr lang="en-US" sz="2400" dirty="0" err="1"/>
              <a:t>profesor</a:t>
            </a:r>
            <a:r>
              <a:rPr lang="en-US" sz="2400" dirty="0"/>
              <a:t>, </a:t>
            </a:r>
            <a:r>
              <a:rPr lang="en-US" sz="2400" dirty="0" err="1"/>
              <a:t>însă</a:t>
            </a:r>
            <a:r>
              <a:rPr lang="en-US" sz="2400" dirty="0"/>
              <a:t> </a:t>
            </a:r>
            <a:r>
              <a:rPr lang="en-US" sz="2400" dirty="0" err="1"/>
              <a:t>numărul</a:t>
            </a:r>
            <a:r>
              <a:rPr lang="en-US" sz="2400" dirty="0"/>
              <a:t> de </a:t>
            </a:r>
            <a:r>
              <a:rPr lang="en-US" sz="2400" dirty="0" err="1"/>
              <a:t>activități</a:t>
            </a:r>
            <a:r>
              <a:rPr lang="en-US" sz="2400" dirty="0"/>
              <a:t> </a:t>
            </a:r>
            <a:r>
              <a:rPr lang="en-US" sz="2400" dirty="0" err="1"/>
              <a:t>pe</a:t>
            </a:r>
            <a:r>
              <a:rPr lang="en-US" sz="2400" dirty="0"/>
              <a:t> care le pot </a:t>
            </a:r>
            <a:r>
              <a:rPr lang="en-US" sz="2400" dirty="0" err="1"/>
              <a:t>iniția</a:t>
            </a:r>
            <a:r>
              <a:rPr lang="en-US" sz="2400" dirty="0"/>
              <a:t> </a:t>
            </a:r>
            <a:r>
              <a:rPr lang="en-US" sz="2400" dirty="0" err="1"/>
              <a:t>aceștia</a:t>
            </a:r>
            <a:r>
              <a:rPr lang="en-US" sz="2400" dirty="0"/>
              <a:t> </a:t>
            </a:r>
            <a:r>
              <a:rPr lang="en-US" sz="2400" dirty="0" err="1"/>
              <a:t>este</a:t>
            </a:r>
            <a:r>
              <a:rPr lang="en-US" sz="2400" dirty="0"/>
              <a:t> </a:t>
            </a:r>
            <a:r>
              <a:rPr lang="en-US" sz="2400" dirty="0" err="1"/>
              <a:t>unul</a:t>
            </a:r>
            <a:r>
              <a:rPr lang="en-US" sz="2400" dirty="0"/>
              <a:t> </a:t>
            </a:r>
            <a:r>
              <a:rPr lang="en-US" sz="2400" dirty="0" err="1"/>
              <a:t>limitat</a:t>
            </a:r>
            <a:r>
              <a:rPr lang="en-US" sz="2400" dirty="0"/>
              <a:t>. </a:t>
            </a:r>
            <a:r>
              <a:rPr lang="en-US" sz="2400" dirty="0" err="1"/>
              <a:t>Ei</a:t>
            </a:r>
            <a:r>
              <a:rPr lang="en-US" sz="2400" dirty="0"/>
              <a:t> se pot </a:t>
            </a:r>
            <a:r>
              <a:rPr lang="en-US" sz="2400" dirty="0" err="1"/>
              <a:t>conecta</a:t>
            </a:r>
            <a:r>
              <a:rPr lang="en-US" sz="2400" dirty="0"/>
              <a:t> la </a:t>
            </a:r>
            <a:r>
              <a:rPr lang="en-US" sz="2400" dirty="0" err="1"/>
              <a:t>rețeaua</a:t>
            </a:r>
            <a:r>
              <a:rPr lang="en-US" sz="2400" dirty="0"/>
              <a:t> </a:t>
            </a:r>
            <a:r>
              <a:rPr lang="en-US" sz="2400" i="1" dirty="0" err="1"/>
              <a:t>Edmodo</a:t>
            </a:r>
            <a:r>
              <a:rPr lang="en-US" sz="2400" dirty="0"/>
              <a:t> </a:t>
            </a:r>
            <a:r>
              <a:rPr lang="en-US" sz="2400" dirty="0" err="1"/>
              <a:t>alegând</a:t>
            </a:r>
            <a:r>
              <a:rPr lang="en-US" sz="2400" dirty="0"/>
              <a:t> </a:t>
            </a:r>
            <a:r>
              <a:rPr lang="en-US" sz="2400" dirty="0" err="1"/>
              <a:t>varianta</a:t>
            </a:r>
            <a:r>
              <a:rPr lang="en-US" sz="2400" dirty="0"/>
              <a:t> </a:t>
            </a:r>
            <a:r>
              <a:rPr lang="en-US" sz="2400" dirty="0" err="1"/>
              <a:t>corespunzătoare</a:t>
            </a:r>
            <a:r>
              <a:rPr lang="en-US" sz="2400" dirty="0"/>
              <a:t> de </a:t>
            </a:r>
            <a:r>
              <a:rPr lang="en-US" sz="2400" dirty="0" err="1"/>
              <a:t>pe</a:t>
            </a:r>
            <a:r>
              <a:rPr lang="en-US" sz="2400" dirty="0"/>
              <a:t> prima </a:t>
            </a:r>
            <a:r>
              <a:rPr lang="en-US" sz="2400" dirty="0" err="1"/>
              <a:t>pagină</a:t>
            </a:r>
            <a:r>
              <a:rPr lang="en-US" sz="2400" dirty="0"/>
              <a:t> </a:t>
            </a:r>
            <a:r>
              <a:rPr lang="en-US" sz="2400" dirty="0" err="1"/>
              <a:t>și</a:t>
            </a:r>
            <a:r>
              <a:rPr lang="en-US" sz="2400" dirty="0"/>
              <a:t> </a:t>
            </a:r>
            <a:r>
              <a:rPr lang="en-US" sz="2400" dirty="0" err="1"/>
              <a:t>introducând</a:t>
            </a:r>
            <a:r>
              <a:rPr lang="en-US" sz="2400" dirty="0"/>
              <a:t> </a:t>
            </a:r>
            <a:r>
              <a:rPr lang="en-US" sz="2400" dirty="0" err="1"/>
              <a:t>codul</a:t>
            </a:r>
            <a:r>
              <a:rPr lang="en-US" sz="2400" dirty="0"/>
              <a:t>, </a:t>
            </a:r>
            <a:r>
              <a:rPr lang="en-US" sz="2400" dirty="0" err="1"/>
              <a:t>asemenea</a:t>
            </a:r>
            <a:r>
              <a:rPr lang="en-US" sz="2400" dirty="0"/>
              <a:t> </a:t>
            </a:r>
            <a:r>
              <a:rPr lang="en-US" sz="2400" dirty="0" err="1"/>
              <a:t>elevilor</a:t>
            </a:r>
            <a:r>
              <a:rPr lang="en-US" sz="2400" dirty="0" smtClean="0"/>
              <a:t>.</a:t>
            </a:r>
            <a:endParaRPr lang="en-US" sz="2400" dirty="0"/>
          </a:p>
          <a:p>
            <a:pPr marL="0" indent="0" fontAlgn="t">
              <a:buNone/>
            </a:pPr>
            <a:r>
              <a:rPr lang="en-US" sz="2400" dirty="0" err="1"/>
              <a:t>Singurele</a:t>
            </a:r>
            <a:r>
              <a:rPr lang="en-US" sz="2400" dirty="0"/>
              <a:t> date </a:t>
            </a:r>
            <a:r>
              <a:rPr lang="en-US" sz="2400" dirty="0" err="1"/>
              <a:t>vizibile</a:t>
            </a:r>
            <a:r>
              <a:rPr lang="en-US" sz="2400" dirty="0"/>
              <a:t> </a:t>
            </a:r>
            <a:r>
              <a:rPr lang="en-US" sz="2400" dirty="0" err="1"/>
              <a:t>pentru</a:t>
            </a:r>
            <a:r>
              <a:rPr lang="en-US" sz="2400" dirty="0"/>
              <a:t> </a:t>
            </a:r>
            <a:r>
              <a:rPr lang="en-US" sz="2400" dirty="0" err="1"/>
              <a:t>părinți</a:t>
            </a:r>
            <a:r>
              <a:rPr lang="en-US" sz="2400" dirty="0"/>
              <a:t> </a:t>
            </a:r>
            <a:r>
              <a:rPr lang="en-US" sz="2400" dirty="0" err="1"/>
              <a:t>sunt</a:t>
            </a:r>
            <a:r>
              <a:rPr lang="en-US" sz="2400" dirty="0"/>
              <a:t> </a:t>
            </a:r>
            <a:r>
              <a:rPr lang="en-US" sz="2400" dirty="0" err="1"/>
              <a:t>acelea</a:t>
            </a:r>
            <a:r>
              <a:rPr lang="en-US" sz="2400" dirty="0"/>
              <a:t> </a:t>
            </a:r>
            <a:r>
              <a:rPr lang="en-US" sz="2400" dirty="0" err="1"/>
              <a:t>distribuite</a:t>
            </a:r>
            <a:r>
              <a:rPr lang="en-US" sz="2400" dirty="0"/>
              <a:t> de </a:t>
            </a:r>
            <a:r>
              <a:rPr lang="en-US" sz="2400" dirty="0" err="1"/>
              <a:t>către</a:t>
            </a:r>
            <a:r>
              <a:rPr lang="en-US" sz="2400" dirty="0"/>
              <a:t> </a:t>
            </a:r>
            <a:r>
              <a:rPr lang="en-US" sz="2400" dirty="0" err="1"/>
              <a:t>profesor</a:t>
            </a:r>
            <a:r>
              <a:rPr lang="en-US" sz="2400" dirty="0"/>
              <a:t> </a:t>
            </a:r>
            <a:r>
              <a:rPr lang="en-US" sz="2400" dirty="0" err="1"/>
              <a:t>sau</a:t>
            </a:r>
            <a:r>
              <a:rPr lang="en-US" sz="2400" dirty="0"/>
              <a:t> de </a:t>
            </a:r>
            <a:r>
              <a:rPr lang="en-US" sz="2400" dirty="0" err="1"/>
              <a:t>proprii</a:t>
            </a:r>
            <a:r>
              <a:rPr lang="en-US" sz="2400" dirty="0"/>
              <a:t> </a:t>
            </a:r>
            <a:r>
              <a:rPr lang="en-US" sz="2400" dirty="0" err="1"/>
              <a:t>lor</a:t>
            </a:r>
            <a:r>
              <a:rPr lang="en-US" sz="2400" dirty="0"/>
              <a:t> </a:t>
            </a:r>
            <a:r>
              <a:rPr lang="en-US" sz="2400" dirty="0" err="1"/>
              <a:t>copii</a:t>
            </a:r>
            <a:r>
              <a:rPr lang="en-US" sz="2400" dirty="0"/>
              <a:t>, </a:t>
            </a:r>
            <a:r>
              <a:rPr lang="en-US" sz="2400" dirty="0" err="1"/>
              <a:t>incluzând</a:t>
            </a:r>
            <a:r>
              <a:rPr lang="en-US" sz="2400" dirty="0"/>
              <a:t> </a:t>
            </a:r>
            <a:r>
              <a:rPr lang="en-US" sz="2400" dirty="0" err="1"/>
              <a:t>temele</a:t>
            </a:r>
            <a:r>
              <a:rPr lang="en-US" sz="2400" dirty="0"/>
              <a:t> care le-au </a:t>
            </a:r>
            <a:r>
              <a:rPr lang="en-US" sz="2400" dirty="0" err="1"/>
              <a:t>fost</a:t>
            </a:r>
            <a:r>
              <a:rPr lang="en-US" sz="2400" dirty="0"/>
              <a:t> date, </a:t>
            </a:r>
            <a:r>
              <a:rPr lang="en-US" sz="2400" dirty="0" err="1"/>
              <a:t>felul</a:t>
            </a:r>
            <a:r>
              <a:rPr lang="en-US" sz="2400" dirty="0"/>
              <a:t> </a:t>
            </a:r>
            <a:r>
              <a:rPr lang="en-US" sz="2400" dirty="0" err="1"/>
              <a:t>în</a:t>
            </a:r>
            <a:r>
              <a:rPr lang="en-US" sz="2400" dirty="0"/>
              <a:t> care au </a:t>
            </a:r>
            <a:r>
              <a:rPr lang="en-US" sz="2400" dirty="0" err="1"/>
              <a:t>tratat</a:t>
            </a:r>
            <a:r>
              <a:rPr lang="en-US" sz="2400" dirty="0"/>
              <a:t> </a:t>
            </a:r>
            <a:r>
              <a:rPr lang="en-US" sz="2400" dirty="0" err="1"/>
              <a:t>subiectele</a:t>
            </a:r>
            <a:r>
              <a:rPr lang="en-US" sz="2400" dirty="0"/>
              <a:t> </a:t>
            </a:r>
            <a:r>
              <a:rPr lang="en-US" sz="2400" dirty="0" err="1"/>
              <a:t>alocate</a:t>
            </a:r>
            <a:r>
              <a:rPr lang="en-US" sz="2400" dirty="0"/>
              <a:t> </a:t>
            </a:r>
            <a:r>
              <a:rPr lang="en-US" sz="2400" dirty="0" err="1"/>
              <a:t>și</a:t>
            </a:r>
            <a:r>
              <a:rPr lang="en-US" sz="2400" dirty="0"/>
              <a:t> </a:t>
            </a:r>
            <a:r>
              <a:rPr lang="en-US" sz="2400" dirty="0" err="1"/>
              <a:t>notele</a:t>
            </a:r>
            <a:r>
              <a:rPr lang="en-US" sz="2400" dirty="0"/>
              <a:t> </a:t>
            </a:r>
            <a:r>
              <a:rPr lang="en-US" sz="2400" dirty="0" err="1"/>
              <a:t>pe</a:t>
            </a:r>
            <a:r>
              <a:rPr lang="en-US" sz="2400" dirty="0"/>
              <a:t> care au </a:t>
            </a:r>
            <a:r>
              <a:rPr lang="en-US" sz="2400" dirty="0" err="1"/>
              <a:t>reușit</a:t>
            </a:r>
            <a:r>
              <a:rPr lang="en-US" sz="2400" dirty="0"/>
              <a:t> </a:t>
            </a:r>
            <a:r>
              <a:rPr lang="en-US" sz="2400" dirty="0" err="1"/>
              <a:t>să</a:t>
            </a:r>
            <a:r>
              <a:rPr lang="en-US" sz="2400" dirty="0"/>
              <a:t> le </a:t>
            </a:r>
            <a:r>
              <a:rPr lang="en-US" sz="2400" dirty="0" err="1"/>
              <a:t>obțină</a:t>
            </a:r>
            <a:r>
              <a:rPr lang="en-US" sz="2400" dirty="0"/>
              <a:t>. </a:t>
            </a:r>
            <a:r>
              <a:rPr lang="en-US" sz="2400" dirty="0" err="1"/>
              <a:t>Deși</a:t>
            </a:r>
            <a:r>
              <a:rPr lang="en-US" sz="2400" dirty="0"/>
              <a:t> pot da </a:t>
            </a:r>
            <a:r>
              <a:rPr lang="en-US" sz="2400" dirty="0" err="1"/>
              <a:t>mesaje</a:t>
            </a:r>
            <a:r>
              <a:rPr lang="en-US" sz="2400" dirty="0"/>
              <a:t> </a:t>
            </a:r>
            <a:r>
              <a:rPr lang="en-US" sz="2400" dirty="0" err="1"/>
              <a:t>atât</a:t>
            </a:r>
            <a:r>
              <a:rPr lang="en-US" sz="2400" dirty="0"/>
              <a:t> </a:t>
            </a:r>
            <a:r>
              <a:rPr lang="en-US" sz="2400" dirty="0" err="1"/>
              <a:t>profesorului</a:t>
            </a:r>
            <a:r>
              <a:rPr lang="en-US" sz="2400" dirty="0"/>
              <a:t>, </a:t>
            </a:r>
            <a:r>
              <a:rPr lang="en-US" sz="2400" dirty="0" err="1"/>
              <a:t>cât</a:t>
            </a:r>
            <a:r>
              <a:rPr lang="en-US" sz="2400" dirty="0"/>
              <a:t> </a:t>
            </a:r>
            <a:r>
              <a:rPr lang="en-US" sz="2400" dirty="0" err="1"/>
              <a:t>și</a:t>
            </a:r>
            <a:r>
              <a:rPr lang="en-US" sz="2400" dirty="0"/>
              <a:t> </a:t>
            </a:r>
            <a:r>
              <a:rPr lang="en-US" sz="2400" dirty="0" err="1"/>
              <a:t>copilului</a:t>
            </a:r>
            <a:r>
              <a:rPr lang="en-US" sz="2400" dirty="0"/>
              <a:t>, </a:t>
            </a:r>
            <a:r>
              <a:rPr lang="en-US" sz="2400" dirty="0" err="1"/>
              <a:t>activitatea</a:t>
            </a:r>
            <a:r>
              <a:rPr lang="en-US" sz="2400" dirty="0"/>
              <a:t> </a:t>
            </a:r>
            <a:r>
              <a:rPr lang="en-US" sz="2400" dirty="0" err="1"/>
              <a:t>celorlalți</a:t>
            </a:r>
            <a:r>
              <a:rPr lang="en-US" sz="2400" dirty="0"/>
              <a:t> </a:t>
            </a:r>
            <a:r>
              <a:rPr lang="en-US" sz="2400" dirty="0" err="1"/>
              <a:t>membri</a:t>
            </a:r>
            <a:r>
              <a:rPr lang="en-US" sz="2400" dirty="0"/>
              <a:t> </a:t>
            </a:r>
            <a:r>
              <a:rPr lang="en-US" sz="2400" dirty="0" err="1"/>
              <a:t>ai</a:t>
            </a:r>
            <a:r>
              <a:rPr lang="en-US" sz="2400" dirty="0"/>
              <a:t> </a:t>
            </a:r>
            <a:r>
              <a:rPr lang="en-US" sz="2400" dirty="0" err="1"/>
              <a:t>grupului</a:t>
            </a:r>
            <a:r>
              <a:rPr lang="en-US" sz="2400" dirty="0"/>
              <a:t> le </a:t>
            </a:r>
            <a:r>
              <a:rPr lang="en-US" sz="2400" dirty="0" err="1"/>
              <a:t>este</a:t>
            </a:r>
            <a:r>
              <a:rPr lang="en-US" sz="2400" dirty="0"/>
              <a:t> </a:t>
            </a:r>
            <a:r>
              <a:rPr lang="en-US" sz="2400" dirty="0" err="1"/>
              <a:t>inaccesibilă</a:t>
            </a:r>
            <a:r>
              <a:rPr lang="en-US" sz="2400" dirty="0"/>
              <a:t>.</a:t>
            </a:r>
          </a:p>
          <a:p>
            <a:pPr marL="0" indent="0">
              <a:buNone/>
            </a:pPr>
            <a:endParaRPr lang="en-US" dirty="0"/>
          </a:p>
        </p:txBody>
      </p:sp>
      <p:sp>
        <p:nvSpPr>
          <p:cNvPr id="4" name="Slide Number Placeholder 3"/>
          <p:cNvSpPr>
            <a:spLocks noGrp="1"/>
          </p:cNvSpPr>
          <p:nvPr>
            <p:ph type="sldNum" sz="quarter" idx="12"/>
          </p:nvPr>
        </p:nvSpPr>
        <p:spPr/>
        <p:txBody>
          <a:bodyPr/>
          <a:lstStyle/>
          <a:p>
            <a:fld id="{3640BF57-4C3F-4375-845F-6D876B2E14C6}" type="slidenum">
              <a:rPr lang="en-US" smtClean="0"/>
              <a:pPr/>
              <a:t>12</a:t>
            </a:fld>
            <a:endParaRPr lang="en-US"/>
          </a:p>
        </p:txBody>
      </p:sp>
    </p:spTree>
    <p:extLst>
      <p:ext uri="{BB962C8B-B14F-4D97-AF65-F5344CB8AC3E}">
        <p14:creationId xmlns:p14="http://schemas.microsoft.com/office/powerpoint/2010/main" val="173043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000" dirty="0" smtClean="0"/>
              <a:t>4.</a:t>
            </a:r>
            <a:r>
              <a:rPr lang="ro-RO" sz="2000" dirty="0" smtClean="0"/>
              <a:t>	</a:t>
            </a:r>
            <a:r>
              <a:rPr lang="en-US" sz="2000" dirty="0" err="1" smtClean="0"/>
              <a:t>Crearea</a:t>
            </a:r>
            <a:r>
              <a:rPr lang="en-US" sz="2000" dirty="0" smtClean="0"/>
              <a:t> </a:t>
            </a:r>
            <a:r>
              <a:rPr lang="en-US" sz="2000" dirty="0" err="1" smtClean="0"/>
              <a:t>testelor</a:t>
            </a:r>
            <a:r>
              <a:rPr lang="en-US" sz="2000" dirty="0" smtClean="0"/>
              <a:t> cu </a:t>
            </a:r>
            <a:r>
              <a:rPr lang="en-US" sz="2000" dirty="0" err="1"/>
              <a:t>patru</a:t>
            </a:r>
            <a:r>
              <a:rPr lang="en-US" sz="2000" dirty="0"/>
              <a:t> </a:t>
            </a:r>
            <a:r>
              <a:rPr lang="en-US" sz="2000" dirty="0" err="1"/>
              <a:t>tipuri</a:t>
            </a:r>
            <a:r>
              <a:rPr lang="en-US" sz="2000" dirty="0"/>
              <a:t> de </a:t>
            </a:r>
            <a:r>
              <a:rPr lang="en-US" sz="2000" dirty="0" err="1"/>
              <a:t>întrebări</a:t>
            </a:r>
            <a:r>
              <a:rPr lang="en-US" sz="2000" dirty="0"/>
              <a:t> </a:t>
            </a:r>
            <a:r>
              <a:rPr lang="en-US" sz="2000" dirty="0" err="1"/>
              <a:t>pe</a:t>
            </a:r>
            <a:r>
              <a:rPr lang="en-US" sz="2000" dirty="0"/>
              <a:t> care </a:t>
            </a:r>
            <a:r>
              <a:rPr lang="en-US" sz="2000" dirty="0" err="1"/>
              <a:t>îl</a:t>
            </a:r>
            <a:r>
              <a:rPr lang="en-US" sz="2000" dirty="0"/>
              <a:t> </a:t>
            </a:r>
            <a:r>
              <a:rPr lang="en-US" sz="2000" dirty="0" err="1"/>
              <a:t>poate</a:t>
            </a:r>
            <a:r>
              <a:rPr lang="en-US" sz="2000" dirty="0"/>
              <a:t> </a:t>
            </a:r>
            <a:r>
              <a:rPr lang="en-US" sz="2000" dirty="0" err="1"/>
              <a:t>refolosi</a:t>
            </a:r>
            <a:r>
              <a:rPr lang="en-US" sz="2000" dirty="0"/>
              <a:t> de </a:t>
            </a:r>
            <a:r>
              <a:rPr lang="en-US" sz="2000" dirty="0" err="1"/>
              <a:t>câte</a:t>
            </a:r>
            <a:r>
              <a:rPr lang="en-US" sz="2000" dirty="0"/>
              <a:t> </a:t>
            </a:r>
            <a:r>
              <a:rPr lang="en-US" sz="2000" dirty="0" err="1"/>
              <a:t>ori</a:t>
            </a:r>
            <a:r>
              <a:rPr lang="en-US" sz="2000" dirty="0"/>
              <a:t> </a:t>
            </a:r>
            <a:r>
              <a:rPr lang="en-US" sz="2000" dirty="0" err="1"/>
              <a:t>dorește</a:t>
            </a:r>
            <a:r>
              <a:rPr lang="en-US" sz="2000" dirty="0"/>
              <a:t>, </a:t>
            </a:r>
            <a:r>
              <a:rPr lang="en-US" sz="2000" dirty="0" err="1"/>
              <a:t>alegând</a:t>
            </a:r>
            <a:r>
              <a:rPr lang="en-US" sz="2000" dirty="0"/>
              <a:t> </a:t>
            </a:r>
            <a:r>
              <a:rPr lang="en-US" sz="2000" dirty="0" err="1"/>
              <a:t>opțiunea</a:t>
            </a:r>
            <a:r>
              <a:rPr lang="en-US" sz="2000" dirty="0"/>
              <a:t> </a:t>
            </a:r>
            <a:r>
              <a:rPr lang="en-US" sz="2000" i="1" dirty="0"/>
              <a:t>Quiz</a:t>
            </a:r>
            <a:r>
              <a:rPr lang="en-US" sz="2000" dirty="0"/>
              <a:t>. El </a:t>
            </a:r>
            <a:r>
              <a:rPr lang="en-US" sz="2000" dirty="0" err="1"/>
              <a:t>poate</a:t>
            </a:r>
            <a:r>
              <a:rPr lang="en-US" sz="2000" dirty="0"/>
              <a:t> </a:t>
            </a:r>
            <a:r>
              <a:rPr lang="en-US" sz="2000" dirty="0" err="1"/>
              <a:t>stabili</a:t>
            </a:r>
            <a:r>
              <a:rPr lang="en-US" sz="2000" dirty="0"/>
              <a:t> </a:t>
            </a:r>
            <a:r>
              <a:rPr lang="en-US" sz="2000" dirty="0" err="1"/>
              <a:t>și</a:t>
            </a:r>
            <a:r>
              <a:rPr lang="en-US" sz="2000" dirty="0"/>
              <a:t> un </a:t>
            </a:r>
            <a:r>
              <a:rPr lang="en-US" sz="2000" dirty="0" err="1"/>
              <a:t>termen-limită</a:t>
            </a:r>
            <a:r>
              <a:rPr lang="en-US" sz="2000" dirty="0"/>
              <a:t> </a:t>
            </a:r>
            <a:r>
              <a:rPr lang="en-US" sz="2000" dirty="0" err="1"/>
              <a:t>pentru</a:t>
            </a:r>
            <a:r>
              <a:rPr lang="en-US" sz="2000" dirty="0"/>
              <a:t> </a:t>
            </a:r>
            <a:r>
              <a:rPr lang="en-US" sz="2000" dirty="0" err="1"/>
              <a:t>completarea</a:t>
            </a:r>
            <a:r>
              <a:rPr lang="en-US" sz="2000" dirty="0"/>
              <a:t> </a:t>
            </a:r>
            <a:r>
              <a:rPr lang="en-US" sz="2000" dirty="0" err="1" smtClean="0"/>
              <a:t>acestuia</a:t>
            </a:r>
            <a:r>
              <a:rPr lang="en-US" sz="2000" dirty="0" smtClean="0"/>
              <a:t>.</a:t>
            </a:r>
          </a:p>
          <a:p>
            <a:pPr marL="0" indent="0" fontAlgn="t">
              <a:buNone/>
            </a:pPr>
            <a:r>
              <a:rPr lang="ro-RO" sz="2000" dirty="0" smtClean="0"/>
              <a:t>	</a:t>
            </a:r>
            <a:r>
              <a:rPr lang="en-US" sz="2000" dirty="0" err="1" smtClean="0"/>
              <a:t>Platforma</a:t>
            </a:r>
            <a:r>
              <a:rPr lang="en-US" sz="2000" dirty="0"/>
              <a:t> </a:t>
            </a:r>
            <a:r>
              <a:rPr lang="en-US" sz="2000" i="1" dirty="0" err="1"/>
              <a:t>Edmodo</a:t>
            </a:r>
            <a:r>
              <a:rPr lang="en-US" sz="2000" dirty="0"/>
              <a:t> le </a:t>
            </a:r>
            <a:r>
              <a:rPr lang="en-US" sz="2000" dirty="0" err="1"/>
              <a:t>oferă</a:t>
            </a:r>
            <a:r>
              <a:rPr lang="en-US" sz="2000" dirty="0"/>
              <a:t> </a:t>
            </a:r>
            <a:r>
              <a:rPr lang="en-US" sz="2000" dirty="0" err="1"/>
              <a:t>elevilor</a:t>
            </a:r>
            <a:r>
              <a:rPr lang="en-US" sz="2000" dirty="0"/>
              <a:t> </a:t>
            </a:r>
            <a:r>
              <a:rPr lang="en-US" sz="2000" dirty="0" err="1"/>
              <a:t>posibilitatea</a:t>
            </a:r>
            <a:r>
              <a:rPr lang="en-US" sz="2000" dirty="0"/>
              <a:t> de a </a:t>
            </a:r>
            <a:r>
              <a:rPr lang="en-US" sz="2000" dirty="0" err="1"/>
              <a:t>răspunde</a:t>
            </a:r>
            <a:r>
              <a:rPr lang="en-US" sz="2000" dirty="0"/>
              <a:t> la </a:t>
            </a:r>
            <a:r>
              <a:rPr lang="en-US" sz="2000" dirty="0" err="1"/>
              <a:t>acest</a:t>
            </a:r>
            <a:r>
              <a:rPr lang="en-US" sz="2000" dirty="0"/>
              <a:t> test fie </a:t>
            </a:r>
            <a:r>
              <a:rPr lang="en-US" sz="2000" dirty="0" err="1"/>
              <a:t>prin</a:t>
            </a:r>
            <a:r>
              <a:rPr lang="en-US" sz="2000" dirty="0"/>
              <a:t> </a:t>
            </a:r>
            <a:r>
              <a:rPr lang="en-US" sz="2000" dirty="0" err="1"/>
              <a:t>alegerea</a:t>
            </a:r>
            <a:r>
              <a:rPr lang="en-US" sz="2000" dirty="0"/>
              <a:t> </a:t>
            </a:r>
            <a:r>
              <a:rPr lang="en-US" sz="2000" dirty="0" err="1"/>
              <a:t>variantei</a:t>
            </a:r>
            <a:r>
              <a:rPr lang="en-US" sz="2000" dirty="0"/>
              <a:t> </a:t>
            </a:r>
            <a:r>
              <a:rPr lang="en-US" sz="2000" dirty="0" err="1"/>
              <a:t>corecte</a:t>
            </a:r>
            <a:r>
              <a:rPr lang="en-US" sz="2000" dirty="0"/>
              <a:t>, fie </a:t>
            </a:r>
            <a:r>
              <a:rPr lang="en-US" sz="2000" dirty="0" err="1"/>
              <a:t>prin</a:t>
            </a:r>
            <a:r>
              <a:rPr lang="en-US" sz="2000" dirty="0"/>
              <a:t> a </a:t>
            </a:r>
            <a:r>
              <a:rPr lang="en-US" sz="2000" dirty="0" err="1"/>
              <a:t>menționa</a:t>
            </a:r>
            <a:r>
              <a:rPr lang="en-US" sz="2000" dirty="0"/>
              <a:t> </a:t>
            </a:r>
            <a:r>
              <a:rPr lang="en-US" sz="2000" dirty="0" err="1"/>
              <a:t>dacă</a:t>
            </a:r>
            <a:r>
              <a:rPr lang="en-US" sz="2000" dirty="0"/>
              <a:t> </a:t>
            </a:r>
            <a:r>
              <a:rPr lang="en-US" sz="2000" dirty="0" err="1"/>
              <a:t>propoziția</a:t>
            </a:r>
            <a:r>
              <a:rPr lang="en-US" sz="2000" dirty="0"/>
              <a:t> </a:t>
            </a:r>
            <a:r>
              <a:rPr lang="en-US" sz="2000" dirty="0" err="1"/>
              <a:t>dată</a:t>
            </a:r>
            <a:r>
              <a:rPr lang="en-US" sz="2000" dirty="0"/>
              <a:t> </a:t>
            </a:r>
            <a:r>
              <a:rPr lang="en-US" sz="2000" dirty="0" err="1"/>
              <a:t>este</a:t>
            </a:r>
            <a:r>
              <a:rPr lang="en-US" sz="2000" dirty="0"/>
              <a:t> </a:t>
            </a:r>
            <a:r>
              <a:rPr lang="en-US" sz="2000" dirty="0" err="1"/>
              <a:t>adevărată</a:t>
            </a:r>
            <a:r>
              <a:rPr lang="en-US" sz="2000" dirty="0"/>
              <a:t> </a:t>
            </a:r>
            <a:r>
              <a:rPr lang="en-US" sz="2000" dirty="0" err="1"/>
              <a:t>sau</a:t>
            </a:r>
            <a:r>
              <a:rPr lang="en-US" sz="2000" dirty="0"/>
              <a:t> </a:t>
            </a:r>
            <a:r>
              <a:rPr lang="en-US" sz="2000" dirty="0" err="1"/>
              <a:t>falsă</a:t>
            </a:r>
            <a:r>
              <a:rPr lang="en-US" sz="2000" dirty="0"/>
              <a:t>, fie </a:t>
            </a:r>
            <a:r>
              <a:rPr lang="en-US" sz="2000" dirty="0" err="1"/>
              <a:t>prin</a:t>
            </a:r>
            <a:r>
              <a:rPr lang="en-US" sz="2000" dirty="0"/>
              <a:t> a </a:t>
            </a:r>
            <a:r>
              <a:rPr lang="en-US" sz="2000" dirty="0" err="1"/>
              <a:t>oferi</a:t>
            </a:r>
            <a:r>
              <a:rPr lang="en-US" sz="2000" dirty="0"/>
              <a:t> un </a:t>
            </a:r>
            <a:r>
              <a:rPr lang="en-US" sz="2000" dirty="0" err="1"/>
              <a:t>răspuns</a:t>
            </a:r>
            <a:r>
              <a:rPr lang="en-US" sz="2000" dirty="0"/>
              <a:t> </a:t>
            </a:r>
            <a:r>
              <a:rPr lang="en-US" sz="2000" dirty="0" err="1"/>
              <a:t>sumar</a:t>
            </a:r>
            <a:r>
              <a:rPr lang="en-US" sz="2000" dirty="0"/>
              <a:t>, fie </a:t>
            </a:r>
            <a:r>
              <a:rPr lang="en-US" sz="2000" dirty="0" err="1"/>
              <a:t>prin</a:t>
            </a:r>
            <a:r>
              <a:rPr lang="en-US" sz="2000" dirty="0"/>
              <a:t> a </a:t>
            </a:r>
            <a:r>
              <a:rPr lang="en-US" sz="2000" dirty="0" err="1"/>
              <a:t>completa</a:t>
            </a:r>
            <a:r>
              <a:rPr lang="en-US" sz="2000" dirty="0"/>
              <a:t> </a:t>
            </a:r>
            <a:r>
              <a:rPr lang="en-US" sz="2000" dirty="0" err="1"/>
              <a:t>spațiile</a:t>
            </a:r>
            <a:r>
              <a:rPr lang="en-US" sz="2000" dirty="0"/>
              <a:t> punctate. </a:t>
            </a:r>
            <a:r>
              <a:rPr lang="en-US" sz="2000" dirty="0" err="1"/>
              <a:t>Profesorul</a:t>
            </a:r>
            <a:r>
              <a:rPr lang="en-US" sz="2000" dirty="0"/>
              <a:t> </a:t>
            </a:r>
            <a:r>
              <a:rPr lang="en-US" sz="2000" dirty="0" err="1"/>
              <a:t>trebuie</a:t>
            </a:r>
            <a:r>
              <a:rPr lang="en-US" sz="2000" dirty="0"/>
              <a:t> </a:t>
            </a:r>
            <a:r>
              <a:rPr lang="en-US" sz="2000" dirty="0" err="1"/>
              <a:t>să</a:t>
            </a:r>
            <a:r>
              <a:rPr lang="en-US" sz="2000" dirty="0"/>
              <a:t> </a:t>
            </a:r>
            <a:r>
              <a:rPr lang="en-US" sz="2000" dirty="0" err="1"/>
              <a:t>dea</a:t>
            </a:r>
            <a:r>
              <a:rPr lang="en-US" sz="2000" dirty="0"/>
              <a:t> un </a:t>
            </a:r>
            <a:r>
              <a:rPr lang="en-US" sz="2000" dirty="0" err="1"/>
              <a:t>nume</a:t>
            </a:r>
            <a:r>
              <a:rPr lang="en-US" sz="2000" dirty="0"/>
              <a:t> </a:t>
            </a:r>
            <a:r>
              <a:rPr lang="en-US" sz="2000" dirty="0" err="1"/>
              <a:t>respectivului</a:t>
            </a:r>
            <a:r>
              <a:rPr lang="en-US" sz="2000" dirty="0"/>
              <a:t> test, </a:t>
            </a:r>
            <a:r>
              <a:rPr lang="en-US" sz="2000" dirty="0" err="1"/>
              <a:t>să</a:t>
            </a:r>
            <a:r>
              <a:rPr lang="en-US" sz="2000" dirty="0"/>
              <a:t> </a:t>
            </a:r>
            <a:r>
              <a:rPr lang="en-US" sz="2000" dirty="0" err="1"/>
              <a:t>redacteze</a:t>
            </a:r>
            <a:r>
              <a:rPr lang="en-US" sz="2000" dirty="0"/>
              <a:t> </a:t>
            </a:r>
            <a:r>
              <a:rPr lang="en-US" sz="2000" dirty="0" err="1"/>
              <a:t>întrebările</a:t>
            </a:r>
            <a:r>
              <a:rPr lang="en-US" sz="2000" dirty="0"/>
              <a:t> </a:t>
            </a:r>
            <a:r>
              <a:rPr lang="en-US" sz="2000" dirty="0" err="1"/>
              <a:t>și</a:t>
            </a:r>
            <a:r>
              <a:rPr lang="en-US" sz="2000" dirty="0"/>
              <a:t> </a:t>
            </a:r>
            <a:r>
              <a:rPr lang="en-US" sz="2000" dirty="0" err="1"/>
              <a:t>să</a:t>
            </a:r>
            <a:r>
              <a:rPr lang="en-US" sz="2000" dirty="0"/>
              <a:t> </a:t>
            </a:r>
            <a:r>
              <a:rPr lang="en-US" sz="2000" dirty="0" err="1"/>
              <a:t>ofere</a:t>
            </a:r>
            <a:r>
              <a:rPr lang="en-US" sz="2000" dirty="0"/>
              <a:t> </a:t>
            </a:r>
            <a:r>
              <a:rPr lang="en-US" sz="2000" dirty="0" err="1" smtClean="0"/>
              <a:t>varia</a:t>
            </a:r>
            <a:r>
              <a:rPr lang="ro-RO" sz="2000" dirty="0" smtClean="0"/>
              <a:t>nt</a:t>
            </a:r>
            <a:r>
              <a:rPr lang="en-US" sz="2000" dirty="0" err="1" smtClean="0"/>
              <a:t>ele</a:t>
            </a:r>
            <a:r>
              <a:rPr lang="en-US" sz="2000" dirty="0" smtClean="0"/>
              <a:t> </a:t>
            </a:r>
            <a:r>
              <a:rPr lang="en-US" sz="2000" dirty="0"/>
              <a:t>de </a:t>
            </a:r>
            <a:r>
              <a:rPr lang="en-US" sz="2000" dirty="0" err="1"/>
              <a:t>răspuns</a:t>
            </a:r>
            <a:r>
              <a:rPr lang="en-US" sz="2000" dirty="0"/>
              <a:t> </a:t>
            </a:r>
            <a:r>
              <a:rPr lang="en-US" sz="2000" dirty="0" err="1"/>
              <a:t>corecte</a:t>
            </a:r>
            <a:r>
              <a:rPr lang="en-US" sz="2000" dirty="0"/>
              <a:t>, </a:t>
            </a:r>
            <a:r>
              <a:rPr lang="en-US" sz="2000" dirty="0" err="1"/>
              <a:t>dar</a:t>
            </a:r>
            <a:r>
              <a:rPr lang="en-US" sz="2000" dirty="0"/>
              <a:t> </a:t>
            </a:r>
            <a:r>
              <a:rPr lang="en-US" sz="2000" dirty="0" err="1"/>
              <a:t>și</a:t>
            </a:r>
            <a:r>
              <a:rPr lang="en-US" sz="2000" dirty="0"/>
              <a:t> </a:t>
            </a:r>
            <a:r>
              <a:rPr lang="en-US" sz="2000" dirty="0" err="1"/>
              <a:t>pe</a:t>
            </a:r>
            <a:r>
              <a:rPr lang="en-US" sz="2000" dirty="0"/>
              <a:t> </a:t>
            </a:r>
            <a:r>
              <a:rPr lang="en-US" sz="2000" dirty="0" err="1"/>
              <a:t>cele</a:t>
            </a:r>
            <a:r>
              <a:rPr lang="en-US" sz="2000" dirty="0"/>
              <a:t> </a:t>
            </a:r>
            <a:r>
              <a:rPr lang="en-US" sz="2000" dirty="0" err="1" smtClean="0"/>
              <a:t>greșite</a:t>
            </a:r>
            <a:r>
              <a:rPr lang="en-US" sz="2000" dirty="0"/>
              <a:t>.</a:t>
            </a:r>
          </a:p>
          <a:p>
            <a:pPr marL="0" indent="0" fontAlgn="t">
              <a:buNone/>
            </a:pPr>
            <a:r>
              <a:rPr lang="ro-RO" sz="2000" dirty="0" smtClean="0"/>
              <a:t>	</a:t>
            </a:r>
            <a:r>
              <a:rPr lang="en-US" sz="2000" dirty="0" err="1" smtClean="0"/>
              <a:t>Întrebările</a:t>
            </a:r>
            <a:r>
              <a:rPr lang="en-US" sz="2000" dirty="0" smtClean="0"/>
              <a:t> </a:t>
            </a:r>
            <a:r>
              <a:rPr lang="en-US" sz="2000" dirty="0"/>
              <a:t>pot fi </a:t>
            </a:r>
            <a:r>
              <a:rPr lang="en-US" sz="2000" dirty="0" err="1"/>
              <a:t>însoțite</a:t>
            </a:r>
            <a:r>
              <a:rPr lang="en-US" sz="2000" dirty="0"/>
              <a:t> de </a:t>
            </a:r>
            <a:r>
              <a:rPr lang="en-US" sz="2000" dirty="0" err="1"/>
              <a:t>imagini</a:t>
            </a:r>
            <a:r>
              <a:rPr lang="en-US" sz="2000" dirty="0"/>
              <a:t>, </a:t>
            </a:r>
            <a:r>
              <a:rPr lang="en-US" sz="2000" dirty="0" err="1"/>
              <a:t>clipuri</a:t>
            </a:r>
            <a:r>
              <a:rPr lang="en-US" sz="2000" dirty="0"/>
              <a:t> video </a:t>
            </a:r>
            <a:r>
              <a:rPr lang="en-US" sz="2000" dirty="0" err="1"/>
              <a:t>sau</a:t>
            </a:r>
            <a:r>
              <a:rPr lang="en-US" sz="2000" dirty="0"/>
              <a:t> link-</a:t>
            </a:r>
            <a:r>
              <a:rPr lang="en-US" sz="2000" dirty="0" err="1"/>
              <a:t>uri</a:t>
            </a:r>
            <a:r>
              <a:rPr lang="en-US" sz="2000" dirty="0"/>
              <a:t> </a:t>
            </a:r>
            <a:r>
              <a:rPr lang="en-US" sz="2000" dirty="0" err="1"/>
              <a:t>externe</a:t>
            </a:r>
            <a:r>
              <a:rPr lang="en-US" sz="2000" dirty="0"/>
              <a:t>. </a:t>
            </a:r>
            <a:r>
              <a:rPr lang="en-US" sz="2000" dirty="0" err="1"/>
              <a:t>Elevii</a:t>
            </a:r>
            <a:r>
              <a:rPr lang="en-US" sz="2000" dirty="0"/>
              <a:t> pot </a:t>
            </a:r>
            <a:r>
              <a:rPr lang="en-US" sz="2000" dirty="0" err="1"/>
              <a:t>primi</a:t>
            </a:r>
            <a:r>
              <a:rPr lang="en-US" sz="2000" dirty="0"/>
              <a:t> </a:t>
            </a:r>
            <a:r>
              <a:rPr lang="en-US" sz="2000" dirty="0" err="1"/>
              <a:t>rezultatele</a:t>
            </a:r>
            <a:r>
              <a:rPr lang="en-US" sz="2000" dirty="0"/>
              <a:t> fie </a:t>
            </a:r>
            <a:r>
              <a:rPr lang="en-US" sz="2000" dirty="0" err="1"/>
              <a:t>imediat</a:t>
            </a:r>
            <a:r>
              <a:rPr lang="en-US" sz="2000" dirty="0"/>
              <a:t> </a:t>
            </a:r>
            <a:r>
              <a:rPr lang="en-US" sz="2000" dirty="0" err="1"/>
              <a:t>după</a:t>
            </a:r>
            <a:r>
              <a:rPr lang="en-US" sz="2000" dirty="0"/>
              <a:t> </a:t>
            </a:r>
            <a:r>
              <a:rPr lang="en-US" sz="2000" dirty="0" err="1"/>
              <a:t>încheierea</a:t>
            </a:r>
            <a:r>
              <a:rPr lang="en-US" sz="2000" dirty="0"/>
              <a:t> </a:t>
            </a:r>
            <a:r>
              <a:rPr lang="en-US" sz="2000" dirty="0" err="1"/>
              <a:t>activității</a:t>
            </a:r>
            <a:r>
              <a:rPr lang="en-US" sz="2000" dirty="0"/>
              <a:t>, fie ulterior, </a:t>
            </a:r>
            <a:r>
              <a:rPr lang="en-US" sz="2000" dirty="0" err="1"/>
              <a:t>în</a:t>
            </a:r>
            <a:r>
              <a:rPr lang="en-US" sz="2000" dirty="0"/>
              <a:t> </a:t>
            </a:r>
            <a:r>
              <a:rPr lang="en-US" sz="2000" dirty="0" err="1"/>
              <a:t>funcție</a:t>
            </a:r>
            <a:r>
              <a:rPr lang="en-US" sz="2000" dirty="0"/>
              <a:t> de </a:t>
            </a:r>
            <a:r>
              <a:rPr lang="en-US" sz="2000" dirty="0" err="1"/>
              <a:t>opțiunea</a:t>
            </a:r>
            <a:r>
              <a:rPr lang="en-US" sz="2000" dirty="0"/>
              <a:t> </a:t>
            </a:r>
            <a:r>
              <a:rPr lang="en-US" sz="2000" dirty="0" err="1"/>
              <a:t>aleasă</a:t>
            </a:r>
            <a:r>
              <a:rPr lang="en-US" sz="2000" dirty="0"/>
              <a:t> de </a:t>
            </a:r>
            <a:r>
              <a:rPr lang="en-US" sz="2000" dirty="0" err="1"/>
              <a:t>profesor</a:t>
            </a:r>
            <a:r>
              <a:rPr lang="en-US" sz="2000" dirty="0"/>
              <a:t> </a:t>
            </a:r>
            <a:r>
              <a:rPr lang="en-US" sz="2000" dirty="0" err="1"/>
              <a:t>în</a:t>
            </a:r>
            <a:r>
              <a:rPr lang="en-US" sz="2000" dirty="0"/>
              <a:t> </a:t>
            </a:r>
            <a:r>
              <a:rPr lang="en-US" sz="2000" dirty="0" err="1"/>
              <a:t>momentul</a:t>
            </a:r>
            <a:r>
              <a:rPr lang="en-US" sz="2000" dirty="0"/>
              <a:t> </a:t>
            </a:r>
            <a:r>
              <a:rPr lang="en-US" sz="2000" dirty="0" err="1"/>
              <a:t>în</a:t>
            </a:r>
            <a:r>
              <a:rPr lang="en-US" sz="2000" dirty="0"/>
              <a:t> care </a:t>
            </a:r>
            <a:r>
              <a:rPr lang="en-US" sz="2000" dirty="0" err="1"/>
              <a:t>crează</a:t>
            </a:r>
            <a:r>
              <a:rPr lang="en-US" sz="2000" dirty="0"/>
              <a:t> </a:t>
            </a:r>
            <a:r>
              <a:rPr lang="en-US" sz="2000" dirty="0" err="1"/>
              <a:t>testul</a:t>
            </a:r>
            <a:r>
              <a:rPr lang="en-US" sz="2000" dirty="0"/>
              <a:t>. </a:t>
            </a:r>
            <a:r>
              <a:rPr lang="en-US" sz="2000" dirty="0" smtClean="0"/>
              <a:t> </a:t>
            </a:r>
            <a:r>
              <a:rPr lang="en-US" sz="2000" dirty="0"/>
              <a:t>La </a:t>
            </a:r>
            <a:r>
              <a:rPr lang="en-US" sz="2000" dirty="0" err="1"/>
              <a:t>sfârșit</a:t>
            </a:r>
            <a:r>
              <a:rPr lang="en-US" sz="2000" dirty="0"/>
              <a:t>, </a:t>
            </a:r>
            <a:r>
              <a:rPr lang="en-US" sz="2000" dirty="0" err="1"/>
              <a:t>elevii</a:t>
            </a:r>
            <a:r>
              <a:rPr lang="en-US" sz="2000" dirty="0"/>
              <a:t> pot </a:t>
            </a:r>
            <a:r>
              <a:rPr lang="en-US" sz="2000" dirty="0" err="1"/>
              <a:t>vedea</a:t>
            </a:r>
            <a:r>
              <a:rPr lang="en-US" sz="2000" dirty="0"/>
              <a:t> </a:t>
            </a:r>
            <a:r>
              <a:rPr lang="en-US" sz="2000" dirty="0" err="1"/>
              <a:t>ce</a:t>
            </a:r>
            <a:r>
              <a:rPr lang="en-US" sz="2000" dirty="0"/>
              <a:t> </a:t>
            </a:r>
            <a:r>
              <a:rPr lang="en-US" sz="2000" dirty="0" err="1"/>
              <a:t>greșeli</a:t>
            </a:r>
            <a:r>
              <a:rPr lang="en-US" sz="2000" dirty="0"/>
              <a:t> au </a:t>
            </a:r>
            <a:r>
              <a:rPr lang="en-US" sz="2000" dirty="0" err="1"/>
              <a:t>făcut</a:t>
            </a:r>
            <a:r>
              <a:rPr lang="en-US" sz="2000" dirty="0"/>
              <a:t> </a:t>
            </a:r>
            <a:r>
              <a:rPr lang="en-US" sz="2000" dirty="0" err="1"/>
              <a:t>și</a:t>
            </a:r>
            <a:r>
              <a:rPr lang="en-US" sz="2000" dirty="0"/>
              <a:t> care </a:t>
            </a:r>
            <a:r>
              <a:rPr lang="en-US" sz="2000" dirty="0" err="1"/>
              <a:t>ar</a:t>
            </a:r>
            <a:r>
              <a:rPr lang="en-US" sz="2000" dirty="0"/>
              <a:t> fi </a:t>
            </a:r>
            <a:r>
              <a:rPr lang="en-US" sz="2000" dirty="0" err="1"/>
              <a:t>fost</a:t>
            </a:r>
            <a:r>
              <a:rPr lang="en-US" sz="2000" dirty="0"/>
              <a:t> </a:t>
            </a:r>
            <a:r>
              <a:rPr lang="en-US" sz="2000" dirty="0" err="1"/>
              <a:t>variantele</a:t>
            </a:r>
            <a:r>
              <a:rPr lang="en-US" sz="2000" dirty="0"/>
              <a:t> </a:t>
            </a:r>
            <a:r>
              <a:rPr lang="en-US" sz="2000" dirty="0" err="1"/>
              <a:t>corecte</a:t>
            </a:r>
            <a:r>
              <a:rPr lang="en-US" sz="2000" dirty="0"/>
              <a:t> de </a:t>
            </a:r>
            <a:r>
              <a:rPr lang="en-US" sz="2000" dirty="0" err="1"/>
              <a:t>răspuns</a:t>
            </a:r>
            <a:r>
              <a:rPr lang="en-US" sz="2000" dirty="0"/>
              <a:t>.</a:t>
            </a:r>
          </a:p>
          <a:p>
            <a:endParaRPr lang="en-US" sz="2000" dirty="0"/>
          </a:p>
        </p:txBody>
      </p:sp>
      <p:sp>
        <p:nvSpPr>
          <p:cNvPr id="4" name="Slide Number Placeholder 3"/>
          <p:cNvSpPr>
            <a:spLocks noGrp="1"/>
          </p:cNvSpPr>
          <p:nvPr>
            <p:ph type="sldNum" sz="quarter" idx="12"/>
          </p:nvPr>
        </p:nvSpPr>
        <p:spPr/>
        <p:txBody>
          <a:bodyPr/>
          <a:lstStyle/>
          <a:p>
            <a:fld id="{3640BF57-4C3F-4375-845F-6D876B2E14C6}" type="slidenum">
              <a:rPr lang="en-US" smtClean="0"/>
              <a:pPr/>
              <a:t>13</a:t>
            </a:fld>
            <a:endParaRPr lang="en-US"/>
          </a:p>
        </p:txBody>
      </p:sp>
    </p:spTree>
    <p:extLst>
      <p:ext uri="{BB962C8B-B14F-4D97-AF65-F5344CB8AC3E}">
        <p14:creationId xmlns:p14="http://schemas.microsoft.com/office/powerpoint/2010/main" val="3586724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525963"/>
          </a:xfrm>
        </p:spPr>
        <p:txBody>
          <a:bodyPr/>
          <a:lstStyle/>
          <a:p>
            <a:pPr marL="0" indent="0">
              <a:buNone/>
            </a:pPr>
            <a:r>
              <a:rPr lang="en-US" dirty="0" smtClean="0"/>
              <a:t>5.</a:t>
            </a:r>
            <a:r>
              <a:rPr lang="ro-RO" dirty="0" smtClean="0"/>
              <a:t>	</a:t>
            </a:r>
            <a:r>
              <a:rPr lang="en-US" dirty="0" err="1" smtClean="0"/>
              <a:t>Eviden</a:t>
            </a:r>
            <a:r>
              <a:rPr lang="ro-RO" dirty="0" smtClean="0"/>
              <a:t>ţa rezultatelor elevilor</a:t>
            </a:r>
            <a:r>
              <a:rPr lang="en-US" dirty="0" smtClean="0"/>
              <a:t>:</a:t>
            </a:r>
          </a:p>
          <a:p>
            <a:pPr marL="0" indent="0">
              <a:buNone/>
            </a:pPr>
            <a:r>
              <a:rPr lang="en-US" i="1" dirty="0" smtClean="0"/>
              <a:t> </a:t>
            </a:r>
            <a:r>
              <a:rPr lang="ro-RO" i="1" dirty="0" smtClean="0"/>
              <a:t>	</a:t>
            </a:r>
            <a:r>
              <a:rPr lang="en-US" i="1" dirty="0" err="1" smtClean="0"/>
              <a:t>Edmodo</a:t>
            </a:r>
            <a:r>
              <a:rPr lang="en-US" dirty="0"/>
              <a:t> are o </a:t>
            </a:r>
            <a:r>
              <a:rPr lang="en-US" dirty="0" err="1"/>
              <a:t>secțiune</a:t>
            </a:r>
            <a:r>
              <a:rPr lang="en-US" dirty="0"/>
              <a:t> </a:t>
            </a:r>
            <a:r>
              <a:rPr lang="en-US" dirty="0" err="1" smtClean="0"/>
              <a:t>separată</a:t>
            </a:r>
            <a:r>
              <a:rPr lang="ro-RO" dirty="0"/>
              <a:t> </a:t>
            </a:r>
            <a:r>
              <a:rPr lang="ro-RO" dirty="0" smtClean="0"/>
              <a:t>d</a:t>
            </a:r>
            <a:r>
              <a:rPr lang="en-US" dirty="0" err="1" smtClean="0"/>
              <a:t>enumită</a:t>
            </a:r>
            <a:r>
              <a:rPr lang="ro-RO" dirty="0" smtClean="0"/>
              <a:t> </a:t>
            </a:r>
            <a:r>
              <a:rPr lang="en-US" i="1" dirty="0" smtClean="0"/>
              <a:t>Grades</a:t>
            </a:r>
            <a:r>
              <a:rPr lang="en-US" dirty="0"/>
              <a:t>, </a:t>
            </a:r>
            <a:r>
              <a:rPr lang="en-US" dirty="0" err="1"/>
              <a:t>unde</a:t>
            </a:r>
            <a:r>
              <a:rPr lang="en-US" dirty="0"/>
              <a:t> </a:t>
            </a:r>
            <a:r>
              <a:rPr lang="en-US" dirty="0" err="1"/>
              <a:t>profesorul</a:t>
            </a:r>
            <a:r>
              <a:rPr lang="en-US" dirty="0"/>
              <a:t> </a:t>
            </a:r>
            <a:r>
              <a:rPr lang="en-US" dirty="0" err="1"/>
              <a:t>poate</a:t>
            </a:r>
            <a:r>
              <a:rPr lang="en-US" dirty="0"/>
              <a:t> </a:t>
            </a:r>
            <a:r>
              <a:rPr lang="en-US" dirty="0" err="1"/>
              <a:t>ține</a:t>
            </a:r>
            <a:r>
              <a:rPr lang="en-US" dirty="0"/>
              <a:t> </a:t>
            </a:r>
            <a:r>
              <a:rPr lang="en-US" dirty="0" err="1"/>
              <a:t>evidența</a:t>
            </a:r>
            <a:r>
              <a:rPr lang="en-US" dirty="0"/>
              <a:t> </a:t>
            </a:r>
            <a:r>
              <a:rPr lang="en-US" dirty="0" err="1"/>
              <a:t>situației</a:t>
            </a:r>
            <a:r>
              <a:rPr lang="en-US" dirty="0"/>
              <a:t> </a:t>
            </a:r>
            <a:r>
              <a:rPr lang="en-US" dirty="0" err="1"/>
              <a:t>fiecărui</a:t>
            </a:r>
            <a:r>
              <a:rPr lang="en-US" dirty="0"/>
              <a:t> </a:t>
            </a:r>
            <a:r>
              <a:rPr lang="en-US" dirty="0" err="1"/>
              <a:t>elev</a:t>
            </a:r>
            <a:r>
              <a:rPr lang="en-US" dirty="0"/>
              <a:t> </a:t>
            </a:r>
            <a:r>
              <a:rPr lang="en-US" dirty="0" err="1"/>
              <a:t>în</a:t>
            </a:r>
            <a:r>
              <a:rPr lang="en-US" dirty="0"/>
              <a:t> parte. </a:t>
            </a:r>
            <a:r>
              <a:rPr lang="en-US" dirty="0" err="1"/>
              <a:t>Opțiunea</a:t>
            </a:r>
            <a:r>
              <a:rPr lang="en-US" dirty="0"/>
              <a:t> se </a:t>
            </a:r>
            <a:r>
              <a:rPr lang="en-US" dirty="0" err="1"/>
              <a:t>găsește</a:t>
            </a:r>
            <a:r>
              <a:rPr lang="en-US" dirty="0"/>
              <a:t> </a:t>
            </a:r>
            <a:r>
              <a:rPr lang="en-US" dirty="0" err="1"/>
              <a:t>în</a:t>
            </a:r>
            <a:r>
              <a:rPr lang="en-US" dirty="0"/>
              <a:t> </a:t>
            </a:r>
            <a:r>
              <a:rPr lang="en-US" dirty="0" err="1"/>
              <a:t>partea</a:t>
            </a:r>
            <a:r>
              <a:rPr lang="en-US" dirty="0"/>
              <a:t> </a:t>
            </a:r>
            <a:r>
              <a:rPr lang="en-US" dirty="0" err="1"/>
              <a:t>superioară</a:t>
            </a:r>
            <a:r>
              <a:rPr lang="en-US" dirty="0"/>
              <a:t> a </a:t>
            </a:r>
            <a:r>
              <a:rPr lang="en-US" dirty="0" err="1"/>
              <a:t>ecranului</a:t>
            </a:r>
            <a:r>
              <a:rPr lang="en-US" dirty="0"/>
              <a:t> </a:t>
            </a:r>
            <a:r>
              <a:rPr lang="en-US" dirty="0" err="1"/>
              <a:t>și</a:t>
            </a:r>
            <a:r>
              <a:rPr lang="en-US" dirty="0"/>
              <a:t> duce </a:t>
            </a:r>
            <a:r>
              <a:rPr lang="en-US" dirty="0" err="1"/>
              <a:t>către</a:t>
            </a:r>
            <a:r>
              <a:rPr lang="en-US" dirty="0"/>
              <a:t> o </a:t>
            </a:r>
            <a:r>
              <a:rPr lang="en-US" dirty="0" err="1"/>
              <a:t>listă</a:t>
            </a:r>
            <a:r>
              <a:rPr lang="en-US" dirty="0"/>
              <a:t> cu </a:t>
            </a:r>
            <a:r>
              <a:rPr lang="en-US" dirty="0" err="1"/>
              <a:t>elevii</a:t>
            </a:r>
            <a:r>
              <a:rPr lang="en-US" dirty="0"/>
              <a:t> din </a:t>
            </a:r>
            <a:r>
              <a:rPr lang="en-US" dirty="0" err="1"/>
              <a:t>grup</a:t>
            </a:r>
            <a:r>
              <a:rPr lang="en-US" dirty="0"/>
              <a:t> </a:t>
            </a:r>
            <a:r>
              <a:rPr lang="en-US" dirty="0" err="1"/>
              <a:t>și</a:t>
            </a:r>
            <a:r>
              <a:rPr lang="en-US" dirty="0"/>
              <a:t> </a:t>
            </a:r>
            <a:r>
              <a:rPr lang="en-US" dirty="0" err="1"/>
              <a:t>toate</a:t>
            </a:r>
            <a:r>
              <a:rPr lang="en-US" dirty="0"/>
              <a:t> </a:t>
            </a:r>
            <a:r>
              <a:rPr lang="en-US" dirty="0" err="1"/>
              <a:t>activitățile</a:t>
            </a:r>
            <a:r>
              <a:rPr lang="en-US" dirty="0"/>
              <a:t> la care au </a:t>
            </a:r>
            <a:r>
              <a:rPr lang="en-US" dirty="0" err="1"/>
              <a:t>participat</a:t>
            </a:r>
            <a:r>
              <a:rPr lang="en-US" dirty="0"/>
              <a:t>, </a:t>
            </a:r>
            <a:r>
              <a:rPr lang="en-US" dirty="0" err="1"/>
              <a:t>deopotrivă</a:t>
            </a:r>
            <a:r>
              <a:rPr lang="en-US" dirty="0"/>
              <a:t> cu </a:t>
            </a:r>
            <a:r>
              <a:rPr lang="en-US" dirty="0" err="1"/>
              <a:t>rezultatele</a:t>
            </a:r>
            <a:r>
              <a:rPr lang="en-US" dirty="0"/>
              <a:t> </a:t>
            </a:r>
            <a:r>
              <a:rPr lang="en-US" dirty="0" err="1"/>
              <a:t>obținute</a:t>
            </a:r>
            <a:r>
              <a:rPr lang="en-US" dirty="0"/>
              <a:t>, </a:t>
            </a:r>
            <a:r>
              <a:rPr lang="en-US" dirty="0" err="1"/>
              <a:t>precum</a:t>
            </a:r>
            <a:r>
              <a:rPr lang="en-US" dirty="0"/>
              <a:t> </a:t>
            </a:r>
            <a:r>
              <a:rPr lang="en-US" dirty="0" err="1"/>
              <a:t>și</a:t>
            </a:r>
            <a:r>
              <a:rPr lang="en-US" dirty="0"/>
              <a:t> o </a:t>
            </a:r>
            <a:r>
              <a:rPr lang="en-US" dirty="0" err="1"/>
              <a:t>statistică</a:t>
            </a:r>
            <a:r>
              <a:rPr lang="en-US" dirty="0"/>
              <a:t> </a:t>
            </a:r>
            <a:r>
              <a:rPr lang="en-US" dirty="0" err="1"/>
              <a:t>globală</a:t>
            </a:r>
            <a:r>
              <a:rPr lang="en-US" dirty="0"/>
              <a:t> a </a:t>
            </a:r>
            <a:r>
              <a:rPr lang="en-US" dirty="0" err="1"/>
              <a:t>activității</a:t>
            </a:r>
            <a:r>
              <a:rPr lang="en-US" dirty="0"/>
              <a:t> </a:t>
            </a:r>
            <a:r>
              <a:rPr lang="en-US" dirty="0" err="1"/>
              <a:t>acestora</a:t>
            </a:r>
            <a:r>
              <a:rPr lang="en-US" dirty="0"/>
              <a:t>.</a:t>
            </a:r>
          </a:p>
          <a:p>
            <a:endParaRPr lang="en-US" dirty="0"/>
          </a:p>
        </p:txBody>
      </p:sp>
      <p:sp>
        <p:nvSpPr>
          <p:cNvPr id="4" name="Slide Number Placeholder 3"/>
          <p:cNvSpPr>
            <a:spLocks noGrp="1"/>
          </p:cNvSpPr>
          <p:nvPr>
            <p:ph type="sldNum" sz="quarter" idx="12"/>
          </p:nvPr>
        </p:nvSpPr>
        <p:spPr/>
        <p:txBody>
          <a:bodyPr/>
          <a:lstStyle/>
          <a:p>
            <a:fld id="{3640BF57-4C3F-4375-845F-6D876B2E14C6}" type="slidenum">
              <a:rPr lang="en-US" smtClean="0"/>
              <a:pPr/>
              <a:t>14</a:t>
            </a:fld>
            <a:endParaRPr lang="en-US"/>
          </a:p>
        </p:txBody>
      </p:sp>
    </p:spTree>
    <p:extLst>
      <p:ext uri="{BB962C8B-B14F-4D97-AF65-F5344CB8AC3E}">
        <p14:creationId xmlns:p14="http://schemas.microsoft.com/office/powerpoint/2010/main" val="2904127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6.</a:t>
            </a:r>
            <a:r>
              <a:rPr lang="ro-RO" dirty="0" smtClean="0"/>
              <a:t>	</a:t>
            </a:r>
            <a:r>
              <a:rPr lang="en-US" dirty="0" err="1" smtClean="0"/>
              <a:t>Tema</a:t>
            </a:r>
            <a:r>
              <a:rPr lang="en-US" dirty="0" smtClean="0"/>
              <a:t> </a:t>
            </a:r>
            <a:r>
              <a:rPr lang="en-US" dirty="0" err="1" smtClean="0"/>
              <a:t>pentru</a:t>
            </a:r>
            <a:r>
              <a:rPr lang="en-US" dirty="0" smtClean="0"/>
              <a:t> </a:t>
            </a:r>
            <a:r>
              <a:rPr lang="en-US" dirty="0" err="1" smtClean="0"/>
              <a:t>acas</a:t>
            </a:r>
            <a:r>
              <a:rPr lang="ro-RO" dirty="0" smtClean="0"/>
              <a:t>ă</a:t>
            </a:r>
            <a:endParaRPr lang="en-US" dirty="0"/>
          </a:p>
          <a:p>
            <a:pPr marL="0" indent="0">
              <a:buNone/>
            </a:pPr>
            <a:r>
              <a:rPr lang="ro-RO" sz="2000" dirty="0" smtClean="0"/>
              <a:t>	</a:t>
            </a:r>
            <a:r>
              <a:rPr lang="en-US" sz="2000" dirty="0" smtClean="0"/>
              <a:t>Se </a:t>
            </a:r>
            <a:r>
              <a:rPr lang="en-US" sz="2000" dirty="0" err="1" smtClean="0"/>
              <a:t>alege</a:t>
            </a:r>
            <a:r>
              <a:rPr lang="en-US" sz="2000" dirty="0" smtClean="0"/>
              <a:t> </a:t>
            </a:r>
            <a:r>
              <a:rPr lang="en-US" sz="2000" dirty="0" err="1" smtClean="0"/>
              <a:t>opțiunea</a:t>
            </a:r>
            <a:r>
              <a:rPr lang="en-US" sz="2000" dirty="0"/>
              <a:t> </a:t>
            </a:r>
            <a:r>
              <a:rPr lang="en-US" sz="2000" i="1" dirty="0"/>
              <a:t>Assignment. </a:t>
            </a:r>
            <a:r>
              <a:rPr lang="en-US" sz="2000" dirty="0" err="1"/>
              <a:t>Pe</a:t>
            </a:r>
            <a:r>
              <a:rPr lang="en-US" sz="2000" dirty="0"/>
              <a:t> </a:t>
            </a:r>
            <a:r>
              <a:rPr lang="en-US" sz="2000" dirty="0" err="1"/>
              <a:t>lângă</a:t>
            </a:r>
            <a:r>
              <a:rPr lang="en-US" sz="2000" dirty="0"/>
              <a:t> </a:t>
            </a:r>
            <a:r>
              <a:rPr lang="en-US" sz="2000" dirty="0" err="1"/>
              <a:t>textul</a:t>
            </a:r>
            <a:r>
              <a:rPr lang="en-US" sz="2000" dirty="0"/>
              <a:t> </a:t>
            </a:r>
            <a:r>
              <a:rPr lang="en-US" sz="2000" dirty="0" err="1"/>
              <a:t>propriu-zis</a:t>
            </a:r>
            <a:r>
              <a:rPr lang="en-US" sz="2000" dirty="0"/>
              <a:t>, </a:t>
            </a:r>
            <a:r>
              <a:rPr lang="en-US" sz="2000" dirty="0" err="1"/>
              <a:t>acestora</a:t>
            </a:r>
            <a:r>
              <a:rPr lang="en-US" sz="2000" dirty="0"/>
              <a:t> li se </a:t>
            </a:r>
            <a:r>
              <a:rPr lang="en-US" sz="2000" dirty="0" err="1"/>
              <a:t>poate</a:t>
            </a:r>
            <a:r>
              <a:rPr lang="en-US" sz="2000" dirty="0"/>
              <a:t> </a:t>
            </a:r>
            <a:r>
              <a:rPr lang="en-US" sz="2000" dirty="0" err="1"/>
              <a:t>anexa</a:t>
            </a:r>
            <a:r>
              <a:rPr lang="en-US" sz="2000" dirty="0"/>
              <a:t> </a:t>
            </a:r>
            <a:r>
              <a:rPr lang="en-US" sz="2000" dirty="0" err="1"/>
              <a:t>orice</a:t>
            </a:r>
            <a:r>
              <a:rPr lang="en-US" sz="2000" dirty="0"/>
              <a:t> </a:t>
            </a:r>
            <a:r>
              <a:rPr lang="en-US" sz="2000" dirty="0" err="1"/>
              <a:t>fel</a:t>
            </a:r>
            <a:r>
              <a:rPr lang="en-US" sz="2000" dirty="0"/>
              <a:t> de </a:t>
            </a:r>
            <a:r>
              <a:rPr lang="en-US" sz="2000" dirty="0" err="1" smtClean="0"/>
              <a:t>fișier</a:t>
            </a:r>
            <a:r>
              <a:rPr lang="en-US" sz="2000" dirty="0"/>
              <a:t>.</a:t>
            </a:r>
            <a:r>
              <a:rPr lang="en-US" sz="2000" dirty="0" smtClean="0"/>
              <a:t> </a:t>
            </a:r>
            <a:r>
              <a:rPr lang="en-US" sz="2000" dirty="0" err="1"/>
              <a:t>Textul</a:t>
            </a:r>
            <a:r>
              <a:rPr lang="en-US" sz="2000" dirty="0"/>
              <a:t> </a:t>
            </a:r>
            <a:r>
              <a:rPr lang="en-US" sz="2000" dirty="0" err="1"/>
              <a:t>în</a:t>
            </a:r>
            <a:r>
              <a:rPr lang="en-US" sz="2000" dirty="0"/>
              <a:t> sine </a:t>
            </a:r>
            <a:r>
              <a:rPr lang="en-US" sz="2000" dirty="0" err="1"/>
              <a:t>poate</a:t>
            </a:r>
            <a:r>
              <a:rPr lang="en-US" sz="2000" dirty="0"/>
              <a:t> fi </a:t>
            </a:r>
            <a:r>
              <a:rPr lang="en-US" sz="2000" dirty="0" err="1"/>
              <a:t>modificat</a:t>
            </a:r>
            <a:r>
              <a:rPr lang="en-US" sz="2000" dirty="0"/>
              <a:t> </a:t>
            </a:r>
            <a:r>
              <a:rPr lang="en-US" sz="2000" dirty="0" err="1"/>
              <a:t>în</a:t>
            </a:r>
            <a:r>
              <a:rPr lang="en-US" sz="2000" dirty="0"/>
              <a:t> </a:t>
            </a:r>
            <a:r>
              <a:rPr lang="en-US" sz="2000" dirty="0" err="1"/>
              <a:t>cazul</a:t>
            </a:r>
            <a:r>
              <a:rPr lang="en-US" sz="2000" dirty="0"/>
              <a:t> </a:t>
            </a:r>
            <a:r>
              <a:rPr lang="en-US" sz="2000" dirty="0" err="1"/>
              <a:t>în</a:t>
            </a:r>
            <a:r>
              <a:rPr lang="en-US" sz="2000" dirty="0"/>
              <a:t> care </a:t>
            </a:r>
            <a:r>
              <a:rPr lang="en-US" sz="2000" dirty="0" err="1"/>
              <a:t>este</a:t>
            </a:r>
            <a:r>
              <a:rPr lang="en-US" sz="2000" dirty="0"/>
              <a:t> </a:t>
            </a:r>
            <a:r>
              <a:rPr lang="en-US" sz="2000" dirty="0" err="1"/>
              <a:t>sesizată</a:t>
            </a:r>
            <a:r>
              <a:rPr lang="en-US" sz="2000" dirty="0"/>
              <a:t> </a:t>
            </a:r>
            <a:r>
              <a:rPr lang="en-US" sz="2000" dirty="0" err="1"/>
              <a:t>vreo</a:t>
            </a:r>
            <a:r>
              <a:rPr lang="en-US" sz="2000" dirty="0"/>
              <a:t> </a:t>
            </a:r>
            <a:r>
              <a:rPr lang="en-US" sz="2000" dirty="0" err="1"/>
              <a:t>greșeală</a:t>
            </a:r>
            <a:r>
              <a:rPr lang="en-US" sz="2000" dirty="0"/>
              <a:t>, </a:t>
            </a:r>
            <a:r>
              <a:rPr lang="en-US" sz="2000" dirty="0" err="1"/>
              <a:t>însă</a:t>
            </a:r>
            <a:r>
              <a:rPr lang="en-US" sz="2000" dirty="0"/>
              <a:t> </a:t>
            </a:r>
            <a:r>
              <a:rPr lang="en-US" sz="2000" dirty="0" err="1"/>
              <a:t>fișierele</a:t>
            </a:r>
            <a:r>
              <a:rPr lang="en-US" sz="2000" dirty="0"/>
              <a:t> </a:t>
            </a:r>
            <a:r>
              <a:rPr lang="en-US" sz="2000" dirty="0" err="1"/>
              <a:t>anexate</a:t>
            </a:r>
            <a:r>
              <a:rPr lang="en-US" sz="2000" dirty="0"/>
              <a:t> nu pot fi </a:t>
            </a:r>
            <a:r>
              <a:rPr lang="en-US" sz="2000" dirty="0" err="1"/>
              <a:t>șterse</a:t>
            </a:r>
            <a:r>
              <a:rPr lang="en-US" sz="2000" dirty="0"/>
              <a:t> </a:t>
            </a:r>
            <a:r>
              <a:rPr lang="en-US" sz="2000" dirty="0" err="1"/>
              <a:t>sau</a:t>
            </a:r>
            <a:r>
              <a:rPr lang="en-US" sz="2000" dirty="0"/>
              <a:t> </a:t>
            </a:r>
            <a:r>
              <a:rPr lang="en-US" sz="2000" dirty="0" err="1"/>
              <a:t>suplimentate</a:t>
            </a:r>
            <a:r>
              <a:rPr lang="en-US" sz="2000" dirty="0"/>
              <a:t>. </a:t>
            </a:r>
            <a:r>
              <a:rPr lang="en-US" sz="2000" dirty="0" err="1"/>
              <a:t>Sistemul</a:t>
            </a:r>
            <a:r>
              <a:rPr lang="en-US" sz="2000" dirty="0"/>
              <a:t> de </a:t>
            </a:r>
            <a:r>
              <a:rPr lang="en-US" sz="2000" dirty="0" err="1"/>
              <a:t>notare</a:t>
            </a:r>
            <a:r>
              <a:rPr lang="en-US" sz="2000" dirty="0"/>
              <a:t> </a:t>
            </a:r>
            <a:r>
              <a:rPr lang="en-US" sz="2000" dirty="0" err="1"/>
              <a:t>este</a:t>
            </a:r>
            <a:r>
              <a:rPr lang="en-US" sz="2000" dirty="0"/>
              <a:t> </a:t>
            </a:r>
            <a:r>
              <a:rPr lang="en-US" sz="2000" dirty="0" err="1"/>
              <a:t>adaptabil</a:t>
            </a:r>
            <a:r>
              <a:rPr lang="en-US" sz="2000" dirty="0"/>
              <a:t> </a:t>
            </a:r>
            <a:r>
              <a:rPr lang="en-US" sz="2000" dirty="0" err="1"/>
              <a:t>nevoilor</a:t>
            </a:r>
            <a:r>
              <a:rPr lang="en-US" sz="2000" dirty="0"/>
              <a:t> </a:t>
            </a:r>
            <a:r>
              <a:rPr lang="en-US" sz="2000" dirty="0" err="1"/>
              <a:t>fiecărui</a:t>
            </a:r>
            <a:r>
              <a:rPr lang="en-US" sz="2000" dirty="0"/>
              <a:t> </a:t>
            </a:r>
            <a:r>
              <a:rPr lang="en-US" sz="2000" dirty="0" err="1"/>
              <a:t>profesor</a:t>
            </a:r>
            <a:r>
              <a:rPr lang="en-US" sz="2000" dirty="0"/>
              <a:t>, </a:t>
            </a:r>
            <a:r>
              <a:rPr lang="en-US" sz="2000" dirty="0" err="1"/>
              <a:t>acesta</a:t>
            </a:r>
            <a:r>
              <a:rPr lang="en-US" sz="2000" dirty="0"/>
              <a:t> </a:t>
            </a:r>
            <a:r>
              <a:rPr lang="en-US" sz="2000" dirty="0" err="1"/>
              <a:t>având</a:t>
            </a:r>
            <a:r>
              <a:rPr lang="en-US" sz="2000" dirty="0"/>
              <a:t> </a:t>
            </a:r>
            <a:r>
              <a:rPr lang="en-US" sz="2000" dirty="0" err="1"/>
              <a:t>posibilitatea</a:t>
            </a:r>
            <a:r>
              <a:rPr lang="en-US" sz="2000" dirty="0"/>
              <a:t> de a </a:t>
            </a:r>
            <a:r>
              <a:rPr lang="en-US" sz="2000" dirty="0" err="1"/>
              <a:t>stabili</a:t>
            </a:r>
            <a:r>
              <a:rPr lang="en-US" sz="2000" dirty="0"/>
              <a:t> </a:t>
            </a:r>
            <a:r>
              <a:rPr lang="en-US" sz="2000" dirty="0" err="1"/>
              <a:t>punctajul</a:t>
            </a:r>
            <a:r>
              <a:rPr lang="en-US" sz="2000" dirty="0"/>
              <a:t> maxim </a:t>
            </a:r>
            <a:r>
              <a:rPr lang="en-US" sz="2000" dirty="0" err="1"/>
              <a:t>pe</a:t>
            </a:r>
            <a:r>
              <a:rPr lang="en-US" sz="2000" dirty="0"/>
              <a:t> care </a:t>
            </a:r>
            <a:r>
              <a:rPr lang="en-US" sz="2000" dirty="0" err="1"/>
              <a:t>îl</a:t>
            </a:r>
            <a:r>
              <a:rPr lang="en-US" sz="2000" dirty="0"/>
              <a:t> </a:t>
            </a:r>
            <a:r>
              <a:rPr lang="en-US" sz="2000" dirty="0" err="1"/>
              <a:t>poate</a:t>
            </a:r>
            <a:r>
              <a:rPr lang="en-US" sz="2000" dirty="0"/>
              <a:t> </a:t>
            </a:r>
            <a:r>
              <a:rPr lang="en-US" sz="2000" dirty="0" err="1"/>
              <a:t>primi</a:t>
            </a:r>
            <a:r>
              <a:rPr lang="en-US" sz="2000" dirty="0"/>
              <a:t> </a:t>
            </a:r>
            <a:r>
              <a:rPr lang="en-US" sz="2000" dirty="0" err="1"/>
              <a:t>fiecare</a:t>
            </a:r>
            <a:r>
              <a:rPr lang="en-US" sz="2000" dirty="0"/>
              <a:t> elev. </a:t>
            </a:r>
            <a:r>
              <a:rPr lang="en-US" sz="2000" dirty="0" err="1"/>
              <a:t>După</a:t>
            </a:r>
            <a:r>
              <a:rPr lang="en-US" sz="2000" dirty="0"/>
              <a:t> </a:t>
            </a:r>
            <a:r>
              <a:rPr lang="en-US" sz="2000" dirty="0" err="1"/>
              <a:t>predarea</a:t>
            </a:r>
            <a:r>
              <a:rPr lang="en-US" sz="2000" dirty="0"/>
              <a:t> </a:t>
            </a:r>
            <a:r>
              <a:rPr lang="en-US" sz="2000" dirty="0" err="1"/>
              <a:t>unei</a:t>
            </a:r>
            <a:r>
              <a:rPr lang="en-US" sz="2000" dirty="0"/>
              <a:t> </a:t>
            </a:r>
            <a:r>
              <a:rPr lang="en-US" sz="2000" dirty="0" err="1"/>
              <a:t>anumite</a:t>
            </a:r>
            <a:r>
              <a:rPr lang="en-US" sz="2000" dirty="0"/>
              <a:t> </a:t>
            </a:r>
            <a:r>
              <a:rPr lang="en-US" sz="2000" dirty="0" err="1"/>
              <a:t>teme</a:t>
            </a:r>
            <a:r>
              <a:rPr lang="en-US" sz="2000" dirty="0"/>
              <a:t>, </a:t>
            </a:r>
            <a:r>
              <a:rPr lang="en-US" sz="2000" dirty="0" err="1"/>
              <a:t>aceasta</a:t>
            </a:r>
            <a:r>
              <a:rPr lang="en-US" sz="2000" dirty="0"/>
              <a:t> </a:t>
            </a:r>
            <a:r>
              <a:rPr lang="en-US" sz="2000" dirty="0" err="1"/>
              <a:t>poate</a:t>
            </a:r>
            <a:r>
              <a:rPr lang="en-US" sz="2000" dirty="0"/>
              <a:t> fi </a:t>
            </a:r>
            <a:r>
              <a:rPr lang="en-US" sz="2000" dirty="0" err="1"/>
              <a:t>corectată</a:t>
            </a:r>
            <a:r>
              <a:rPr lang="en-US" sz="2000" dirty="0"/>
              <a:t> </a:t>
            </a:r>
            <a:r>
              <a:rPr lang="en-US" sz="2000" dirty="0" err="1"/>
              <a:t>în</a:t>
            </a:r>
            <a:r>
              <a:rPr lang="en-US" sz="2000" dirty="0"/>
              <a:t> multiple </a:t>
            </a:r>
            <a:r>
              <a:rPr lang="en-US" sz="2000" dirty="0" err="1"/>
              <a:t>feluri</a:t>
            </a:r>
            <a:r>
              <a:rPr lang="en-US" sz="2000" dirty="0"/>
              <a:t> – </a:t>
            </a:r>
            <a:r>
              <a:rPr lang="en-US" sz="2000" dirty="0" err="1"/>
              <a:t>profesorul</a:t>
            </a:r>
            <a:r>
              <a:rPr lang="en-US" sz="2000" dirty="0"/>
              <a:t> </a:t>
            </a:r>
            <a:r>
              <a:rPr lang="en-US" sz="2000" dirty="0" err="1"/>
              <a:t>poate</a:t>
            </a:r>
            <a:r>
              <a:rPr lang="en-US" sz="2000" dirty="0"/>
              <a:t> </a:t>
            </a:r>
            <a:r>
              <a:rPr lang="en-US" sz="2000" dirty="0" err="1"/>
              <a:t>sublinia</a:t>
            </a:r>
            <a:r>
              <a:rPr lang="en-US" sz="2000" dirty="0"/>
              <a:t> </a:t>
            </a:r>
            <a:r>
              <a:rPr lang="en-US" sz="2000" dirty="0" err="1"/>
              <a:t>sau</a:t>
            </a:r>
            <a:r>
              <a:rPr lang="en-US" sz="2000" dirty="0"/>
              <a:t> </a:t>
            </a:r>
            <a:r>
              <a:rPr lang="en-US" sz="2000" dirty="0" err="1"/>
              <a:t>tăia</a:t>
            </a:r>
            <a:r>
              <a:rPr lang="en-US" sz="2000" dirty="0"/>
              <a:t> </a:t>
            </a:r>
            <a:r>
              <a:rPr lang="en-US" sz="2000" dirty="0" err="1"/>
              <a:t>porțiuni</a:t>
            </a:r>
            <a:r>
              <a:rPr lang="en-US" sz="2000" dirty="0"/>
              <a:t> de text, </a:t>
            </a:r>
            <a:r>
              <a:rPr lang="en-US" sz="2000" dirty="0" err="1"/>
              <a:t>poate</a:t>
            </a:r>
            <a:r>
              <a:rPr lang="en-US" sz="2000" dirty="0"/>
              <a:t> </a:t>
            </a:r>
            <a:r>
              <a:rPr lang="en-US" sz="2000" dirty="0" err="1"/>
              <a:t>lăsa</a:t>
            </a:r>
            <a:r>
              <a:rPr lang="en-US" sz="2000" dirty="0"/>
              <a:t> diverse </a:t>
            </a:r>
            <a:r>
              <a:rPr lang="en-US" sz="2000" dirty="0" err="1"/>
              <a:t>notițe</a:t>
            </a:r>
            <a:r>
              <a:rPr lang="en-US" sz="2000" dirty="0"/>
              <a:t> </a:t>
            </a:r>
            <a:r>
              <a:rPr lang="en-US" sz="2000" dirty="0" err="1"/>
              <a:t>pe</a:t>
            </a:r>
            <a:r>
              <a:rPr lang="en-US" sz="2000" dirty="0"/>
              <a:t> </a:t>
            </a:r>
            <a:r>
              <a:rPr lang="en-US" sz="2000" dirty="0" err="1"/>
              <a:t>margine</a:t>
            </a:r>
            <a:r>
              <a:rPr lang="en-US" sz="2000" dirty="0"/>
              <a:t>, </a:t>
            </a:r>
            <a:r>
              <a:rPr lang="en-US" sz="2000" dirty="0" err="1"/>
              <a:t>poate</a:t>
            </a:r>
            <a:r>
              <a:rPr lang="en-US" sz="2000" dirty="0"/>
              <a:t> face </a:t>
            </a:r>
            <a:r>
              <a:rPr lang="en-US" sz="2000" dirty="0" err="1"/>
              <a:t>desene</a:t>
            </a:r>
            <a:r>
              <a:rPr lang="en-US" sz="2000" dirty="0"/>
              <a:t> </a:t>
            </a:r>
            <a:r>
              <a:rPr lang="en-US" sz="2000" dirty="0" err="1"/>
              <a:t>și</a:t>
            </a:r>
            <a:r>
              <a:rPr lang="en-US" sz="2000" dirty="0"/>
              <a:t> </a:t>
            </a:r>
            <a:r>
              <a:rPr lang="en-US" sz="2000" dirty="0" err="1"/>
              <a:t>poate</a:t>
            </a:r>
            <a:r>
              <a:rPr lang="en-US" sz="2000" dirty="0"/>
              <a:t> </a:t>
            </a:r>
            <a:r>
              <a:rPr lang="en-US" sz="2000" dirty="0" err="1"/>
              <a:t>adăuga</a:t>
            </a:r>
            <a:r>
              <a:rPr lang="en-US" sz="2000" dirty="0"/>
              <a:t> </a:t>
            </a:r>
            <a:r>
              <a:rPr lang="en-US" sz="2000" dirty="0" err="1"/>
              <a:t>documente</a:t>
            </a:r>
            <a:r>
              <a:rPr lang="en-US" sz="2000" dirty="0"/>
              <a:t> </a:t>
            </a:r>
            <a:r>
              <a:rPr lang="en-US" sz="2000" dirty="0" err="1"/>
              <a:t>suplimentare</a:t>
            </a:r>
            <a:r>
              <a:rPr lang="en-US" sz="2000" dirty="0"/>
              <a:t>. </a:t>
            </a:r>
            <a:r>
              <a:rPr lang="en-US" sz="2000" dirty="0" err="1"/>
              <a:t>Astfel</a:t>
            </a:r>
            <a:r>
              <a:rPr lang="en-US" sz="2000" dirty="0"/>
              <a:t>, </a:t>
            </a:r>
            <a:r>
              <a:rPr lang="en-US" sz="2000" dirty="0" err="1"/>
              <a:t>elevul</a:t>
            </a:r>
            <a:r>
              <a:rPr lang="en-US" sz="2000" dirty="0"/>
              <a:t> </a:t>
            </a:r>
            <a:r>
              <a:rPr lang="en-US" sz="2000" dirty="0" err="1"/>
              <a:t>poate</a:t>
            </a:r>
            <a:r>
              <a:rPr lang="en-US" sz="2000" dirty="0"/>
              <a:t> </a:t>
            </a:r>
            <a:r>
              <a:rPr lang="en-US" sz="2000" dirty="0" err="1"/>
              <a:t>vedea</a:t>
            </a:r>
            <a:r>
              <a:rPr lang="en-US" sz="2000" dirty="0"/>
              <a:t> </a:t>
            </a:r>
            <a:r>
              <a:rPr lang="en-US" sz="2000" dirty="0" err="1"/>
              <a:t>unde</a:t>
            </a:r>
            <a:r>
              <a:rPr lang="en-US" sz="2000" dirty="0"/>
              <a:t> </a:t>
            </a:r>
            <a:r>
              <a:rPr lang="en-US" sz="2000" dirty="0" err="1"/>
              <a:t>anume</a:t>
            </a:r>
            <a:r>
              <a:rPr lang="en-US" sz="2000" dirty="0"/>
              <a:t> a </a:t>
            </a:r>
            <a:r>
              <a:rPr lang="en-US" sz="2000" dirty="0" err="1"/>
              <a:t>greșit</a:t>
            </a:r>
            <a:r>
              <a:rPr lang="en-US" sz="2000" dirty="0"/>
              <a:t> </a:t>
            </a:r>
            <a:r>
              <a:rPr lang="en-US" sz="2000" dirty="0" err="1"/>
              <a:t>și</a:t>
            </a:r>
            <a:r>
              <a:rPr lang="en-US" sz="2000" dirty="0"/>
              <a:t> de </a:t>
            </a:r>
            <a:r>
              <a:rPr lang="en-US" sz="2000" dirty="0" err="1"/>
              <a:t>ce</a:t>
            </a:r>
            <a:r>
              <a:rPr lang="en-US" sz="2000" dirty="0"/>
              <a:t>, care </a:t>
            </a:r>
            <a:r>
              <a:rPr lang="en-US" sz="2000" dirty="0" err="1"/>
              <a:t>îi</a:t>
            </a:r>
            <a:r>
              <a:rPr lang="en-US" sz="2000" dirty="0"/>
              <a:t> </a:t>
            </a:r>
            <a:r>
              <a:rPr lang="en-US" sz="2000" dirty="0" err="1"/>
              <a:t>sunt</a:t>
            </a:r>
            <a:r>
              <a:rPr lang="en-US" sz="2000" dirty="0"/>
              <a:t> </a:t>
            </a:r>
            <a:r>
              <a:rPr lang="en-US" sz="2000" dirty="0" err="1"/>
              <a:t>punctele</a:t>
            </a:r>
            <a:r>
              <a:rPr lang="en-US" sz="2000" dirty="0"/>
              <a:t> </a:t>
            </a:r>
            <a:r>
              <a:rPr lang="en-US" sz="2000" dirty="0" err="1"/>
              <a:t>tari</a:t>
            </a:r>
            <a:r>
              <a:rPr lang="en-US" sz="2000" dirty="0"/>
              <a:t> </a:t>
            </a:r>
            <a:r>
              <a:rPr lang="en-US" sz="2000" dirty="0" err="1"/>
              <a:t>și</a:t>
            </a:r>
            <a:r>
              <a:rPr lang="en-US" sz="2000" dirty="0"/>
              <a:t> </a:t>
            </a:r>
            <a:r>
              <a:rPr lang="en-US" sz="2000" dirty="0" err="1"/>
              <a:t>cele</a:t>
            </a:r>
            <a:r>
              <a:rPr lang="en-US" sz="2000" dirty="0"/>
              <a:t> </a:t>
            </a:r>
            <a:r>
              <a:rPr lang="en-US" sz="2000" dirty="0" err="1"/>
              <a:t>slabe</a:t>
            </a:r>
            <a:r>
              <a:rPr lang="en-US" sz="2000" dirty="0"/>
              <a:t> </a:t>
            </a:r>
            <a:r>
              <a:rPr lang="en-US" sz="2000" dirty="0" err="1"/>
              <a:t>și</a:t>
            </a:r>
            <a:r>
              <a:rPr lang="en-US" sz="2000" dirty="0"/>
              <a:t> </a:t>
            </a:r>
            <a:r>
              <a:rPr lang="en-US" sz="2000" dirty="0" err="1"/>
              <a:t>unde</a:t>
            </a:r>
            <a:r>
              <a:rPr lang="en-US" sz="2000" dirty="0"/>
              <a:t> </a:t>
            </a:r>
            <a:r>
              <a:rPr lang="en-US" sz="2000" dirty="0" err="1"/>
              <a:t>trebuie</a:t>
            </a:r>
            <a:r>
              <a:rPr lang="en-US" sz="2000" dirty="0"/>
              <a:t> </a:t>
            </a:r>
            <a:r>
              <a:rPr lang="en-US" sz="2000" dirty="0" err="1"/>
              <a:t>să</a:t>
            </a:r>
            <a:r>
              <a:rPr lang="en-US" sz="2000" dirty="0"/>
              <a:t> </a:t>
            </a:r>
            <a:r>
              <a:rPr lang="en-US" sz="2000" dirty="0" err="1"/>
              <a:t>mai</a:t>
            </a:r>
            <a:r>
              <a:rPr lang="en-US" sz="2000" dirty="0"/>
              <a:t> </a:t>
            </a:r>
            <a:r>
              <a:rPr lang="en-US" sz="2000" dirty="0" err="1"/>
              <a:t>lucreze</a:t>
            </a:r>
            <a:r>
              <a:rPr lang="en-US" sz="2000" dirty="0"/>
              <a:t>.</a:t>
            </a:r>
          </a:p>
          <a:p>
            <a:endParaRPr lang="en-US" sz="2000" dirty="0"/>
          </a:p>
        </p:txBody>
      </p:sp>
      <p:sp>
        <p:nvSpPr>
          <p:cNvPr id="4" name="Slide Number Placeholder 3"/>
          <p:cNvSpPr>
            <a:spLocks noGrp="1"/>
          </p:cNvSpPr>
          <p:nvPr>
            <p:ph type="sldNum" sz="quarter" idx="12"/>
          </p:nvPr>
        </p:nvSpPr>
        <p:spPr/>
        <p:txBody>
          <a:bodyPr/>
          <a:lstStyle/>
          <a:p>
            <a:fld id="{3640BF57-4C3F-4375-845F-6D876B2E14C6}" type="slidenum">
              <a:rPr lang="en-US" smtClean="0"/>
              <a:pPr/>
              <a:t>15</a:t>
            </a:fld>
            <a:endParaRPr lang="en-US"/>
          </a:p>
        </p:txBody>
      </p:sp>
    </p:spTree>
    <p:extLst>
      <p:ext uri="{BB962C8B-B14F-4D97-AF65-F5344CB8AC3E}">
        <p14:creationId xmlns:p14="http://schemas.microsoft.com/office/powerpoint/2010/main" val="3204662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err="1" smtClean="0"/>
              <a:t>Concluzii</a:t>
            </a:r>
            <a:r>
              <a:rPr lang="en-US" b="1" dirty="0" smtClean="0"/>
              <a:t>:</a:t>
            </a:r>
          </a:p>
          <a:p>
            <a:pPr marL="0" indent="0" fontAlgn="t">
              <a:buNone/>
            </a:pPr>
            <a:r>
              <a:rPr lang="ro-RO" dirty="0" smtClean="0"/>
              <a:t>	</a:t>
            </a:r>
            <a:r>
              <a:rPr lang="en-US" dirty="0" err="1" smtClean="0"/>
              <a:t>În</a:t>
            </a:r>
            <a:r>
              <a:rPr lang="en-US" dirty="0" smtClean="0"/>
              <a:t> </a:t>
            </a:r>
            <a:r>
              <a:rPr lang="en-US" dirty="0" err="1"/>
              <a:t>concluzie</a:t>
            </a:r>
            <a:r>
              <a:rPr lang="en-US" dirty="0"/>
              <a:t>, </a:t>
            </a:r>
            <a:r>
              <a:rPr lang="en-US" dirty="0" err="1"/>
              <a:t>platforma</a:t>
            </a:r>
            <a:r>
              <a:rPr lang="en-US" dirty="0"/>
              <a:t> </a:t>
            </a:r>
            <a:r>
              <a:rPr lang="en-US" i="1" dirty="0" err="1"/>
              <a:t>Edmodo</a:t>
            </a:r>
            <a:r>
              <a:rPr lang="en-US" dirty="0"/>
              <a:t> se </a:t>
            </a:r>
            <a:r>
              <a:rPr lang="en-US" dirty="0" err="1"/>
              <a:t>remarcă</a:t>
            </a:r>
            <a:r>
              <a:rPr lang="en-US" dirty="0"/>
              <a:t> </a:t>
            </a:r>
            <a:r>
              <a:rPr lang="en-US" dirty="0" err="1"/>
              <a:t>prin</a:t>
            </a:r>
            <a:r>
              <a:rPr lang="en-US" dirty="0"/>
              <a:t> </a:t>
            </a:r>
            <a:r>
              <a:rPr lang="en-US" dirty="0" err="1"/>
              <a:t>uşurinţa</a:t>
            </a:r>
            <a:r>
              <a:rPr lang="en-US" dirty="0"/>
              <a:t> cu care </a:t>
            </a:r>
            <a:r>
              <a:rPr lang="en-US" dirty="0" err="1"/>
              <a:t>poate</a:t>
            </a:r>
            <a:r>
              <a:rPr lang="en-US" dirty="0"/>
              <a:t> fi </a:t>
            </a:r>
            <a:r>
              <a:rPr lang="en-US" dirty="0" err="1"/>
              <a:t>folosită</a:t>
            </a:r>
            <a:r>
              <a:rPr lang="en-US" dirty="0"/>
              <a:t>. </a:t>
            </a:r>
            <a:r>
              <a:rPr lang="en-US" dirty="0" err="1"/>
              <a:t>Asemănarea</a:t>
            </a:r>
            <a:r>
              <a:rPr lang="en-US" dirty="0"/>
              <a:t> </a:t>
            </a:r>
            <a:r>
              <a:rPr lang="en-US" dirty="0" err="1"/>
              <a:t>dintre</a:t>
            </a:r>
            <a:r>
              <a:rPr lang="en-US" dirty="0"/>
              <a:t> </a:t>
            </a:r>
            <a:r>
              <a:rPr lang="en-US" dirty="0" err="1"/>
              <a:t>aceasta</a:t>
            </a:r>
            <a:r>
              <a:rPr lang="en-US" dirty="0"/>
              <a:t> </a:t>
            </a:r>
            <a:r>
              <a:rPr lang="en-US" dirty="0" err="1"/>
              <a:t>şi</a:t>
            </a:r>
            <a:r>
              <a:rPr lang="en-US" dirty="0"/>
              <a:t> </a:t>
            </a:r>
            <a:r>
              <a:rPr lang="en-US" dirty="0" err="1"/>
              <a:t>populara</a:t>
            </a:r>
            <a:r>
              <a:rPr lang="en-US" dirty="0"/>
              <a:t> </a:t>
            </a:r>
            <a:r>
              <a:rPr lang="en-US" dirty="0" err="1"/>
              <a:t>reţea</a:t>
            </a:r>
            <a:r>
              <a:rPr lang="en-US" dirty="0"/>
              <a:t> Facebook </a:t>
            </a:r>
            <a:r>
              <a:rPr lang="en-US" dirty="0" err="1"/>
              <a:t>apropie</a:t>
            </a:r>
            <a:r>
              <a:rPr lang="en-US" dirty="0"/>
              <a:t> </a:t>
            </a:r>
            <a:r>
              <a:rPr lang="en-US" dirty="0" err="1"/>
              <a:t>mediul</a:t>
            </a:r>
            <a:r>
              <a:rPr lang="en-US" dirty="0"/>
              <a:t> </a:t>
            </a:r>
            <a:r>
              <a:rPr lang="en-US" dirty="0" err="1"/>
              <a:t>şcolar</a:t>
            </a:r>
            <a:r>
              <a:rPr lang="en-US" dirty="0"/>
              <a:t> de </a:t>
            </a:r>
            <a:r>
              <a:rPr lang="en-US" dirty="0" err="1"/>
              <a:t>generaţia</a:t>
            </a:r>
            <a:r>
              <a:rPr lang="en-US" dirty="0"/>
              <a:t> </a:t>
            </a:r>
            <a:r>
              <a:rPr lang="en-US" dirty="0" err="1"/>
              <a:t>mai</a:t>
            </a:r>
            <a:r>
              <a:rPr lang="en-US" dirty="0"/>
              <a:t> </a:t>
            </a:r>
            <a:r>
              <a:rPr lang="en-US" dirty="0" err="1"/>
              <a:t>tânără</a:t>
            </a:r>
            <a:r>
              <a:rPr lang="en-US" dirty="0"/>
              <a:t>, </a:t>
            </a:r>
            <a:r>
              <a:rPr lang="en-US" dirty="0" err="1"/>
              <a:t>desăvârşindu</a:t>
            </a:r>
            <a:r>
              <a:rPr lang="en-US" dirty="0"/>
              <a:t>-se </a:t>
            </a:r>
            <a:r>
              <a:rPr lang="en-US" dirty="0" err="1"/>
              <a:t>procesul</a:t>
            </a:r>
            <a:r>
              <a:rPr lang="en-US" dirty="0"/>
              <a:t> de </a:t>
            </a:r>
            <a:r>
              <a:rPr lang="en-US" dirty="0" err="1"/>
              <a:t>învățare</a:t>
            </a:r>
            <a:r>
              <a:rPr lang="en-US" dirty="0"/>
              <a:t> </a:t>
            </a:r>
            <a:r>
              <a:rPr lang="en-US" dirty="0" err="1"/>
              <a:t>prin</a:t>
            </a:r>
            <a:r>
              <a:rPr lang="en-US" dirty="0"/>
              <a:t> </a:t>
            </a:r>
            <a:r>
              <a:rPr lang="en-US" dirty="0" err="1"/>
              <a:t>mijloace</a:t>
            </a:r>
            <a:r>
              <a:rPr lang="en-US" dirty="0"/>
              <a:t> </a:t>
            </a:r>
            <a:r>
              <a:rPr lang="en-US" dirty="0" err="1"/>
              <a:t>extrem</a:t>
            </a:r>
            <a:r>
              <a:rPr lang="en-US" dirty="0"/>
              <a:t> de </a:t>
            </a:r>
            <a:r>
              <a:rPr lang="en-US" dirty="0" err="1"/>
              <a:t>moderne</a:t>
            </a:r>
            <a:r>
              <a:rPr lang="en-US" dirty="0"/>
              <a:t>, </a:t>
            </a:r>
            <a:r>
              <a:rPr lang="en-US" dirty="0" err="1"/>
              <a:t>pe</a:t>
            </a:r>
            <a:r>
              <a:rPr lang="en-US" dirty="0"/>
              <a:t> </a:t>
            </a:r>
            <a:r>
              <a:rPr lang="en-US" dirty="0" err="1"/>
              <a:t>placul</a:t>
            </a:r>
            <a:r>
              <a:rPr lang="en-US" dirty="0"/>
              <a:t> </a:t>
            </a:r>
            <a:r>
              <a:rPr lang="en-US" dirty="0" err="1"/>
              <a:t>elevilor</a:t>
            </a:r>
            <a:r>
              <a:rPr lang="en-US" dirty="0"/>
              <a:t>, exact </a:t>
            </a:r>
            <a:r>
              <a:rPr lang="en-US" dirty="0" err="1"/>
              <a:t>în</a:t>
            </a:r>
            <a:r>
              <a:rPr lang="en-US" dirty="0"/>
              <a:t> </a:t>
            </a:r>
            <a:r>
              <a:rPr lang="en-US" dirty="0" err="1"/>
              <a:t>mediul</a:t>
            </a:r>
            <a:r>
              <a:rPr lang="en-US" dirty="0"/>
              <a:t> </a:t>
            </a:r>
            <a:r>
              <a:rPr lang="en-US" dirty="0" err="1"/>
              <a:t>în</a:t>
            </a:r>
            <a:r>
              <a:rPr lang="en-US" dirty="0"/>
              <a:t> care </a:t>
            </a:r>
            <a:r>
              <a:rPr lang="en-US" dirty="0" err="1"/>
              <a:t>aceștia</a:t>
            </a:r>
            <a:r>
              <a:rPr lang="en-US" dirty="0"/>
              <a:t> se </a:t>
            </a:r>
            <a:r>
              <a:rPr lang="en-US" dirty="0" err="1"/>
              <a:t>simt</a:t>
            </a:r>
            <a:r>
              <a:rPr lang="en-US" dirty="0"/>
              <a:t> </a:t>
            </a:r>
            <a:r>
              <a:rPr lang="en-US" dirty="0" err="1"/>
              <a:t>cel</a:t>
            </a:r>
            <a:r>
              <a:rPr lang="en-US" dirty="0"/>
              <a:t> </a:t>
            </a:r>
            <a:r>
              <a:rPr lang="en-US" dirty="0" err="1"/>
              <a:t>mai</a:t>
            </a:r>
            <a:r>
              <a:rPr lang="en-US" dirty="0"/>
              <a:t> bine.</a:t>
            </a:r>
          </a:p>
          <a:p>
            <a:pPr fontAlgn="t"/>
            <a:r>
              <a:rPr lang="en-US" dirty="0"/>
              <a:t> </a:t>
            </a:r>
          </a:p>
          <a:p>
            <a:pPr marL="0" indent="0">
              <a:buNone/>
            </a:pPr>
            <a:endParaRPr lang="en-US" dirty="0"/>
          </a:p>
        </p:txBody>
      </p:sp>
      <p:sp>
        <p:nvSpPr>
          <p:cNvPr id="4" name="Slide Number Placeholder 3"/>
          <p:cNvSpPr>
            <a:spLocks noGrp="1"/>
          </p:cNvSpPr>
          <p:nvPr>
            <p:ph type="sldNum" sz="quarter" idx="12"/>
          </p:nvPr>
        </p:nvSpPr>
        <p:spPr/>
        <p:txBody>
          <a:bodyPr/>
          <a:lstStyle/>
          <a:p>
            <a:fld id="{3640BF57-4C3F-4375-845F-6D876B2E14C6}" type="slidenum">
              <a:rPr lang="en-US" smtClean="0"/>
              <a:pPr/>
              <a:t>16</a:t>
            </a:fld>
            <a:endParaRPr lang="en-US"/>
          </a:p>
        </p:txBody>
      </p:sp>
    </p:spTree>
    <p:extLst>
      <p:ext uri="{BB962C8B-B14F-4D97-AF65-F5344CB8AC3E}">
        <p14:creationId xmlns:p14="http://schemas.microsoft.com/office/powerpoint/2010/main" val="1328210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01005"/>
            <a:ext cx="8610600" cy="1384995"/>
          </a:xfrm>
          <a:prstGeom prst="rect">
            <a:avLst/>
          </a:prstGeom>
        </p:spPr>
        <p:txBody>
          <a:bodyPr wrap="square">
            <a:spAutoFit/>
          </a:bodyPr>
          <a:lstStyle/>
          <a:p>
            <a:pPr algn="ctr"/>
            <a:r>
              <a:rPr lang="vi-VN" sz="2800" b="1" dirty="0" smtClean="0">
                <a:latin typeface="Calibri" pitchFamily="34" charset="0"/>
                <a:cs typeface="Calibri" pitchFamily="34" charset="0"/>
              </a:rPr>
              <a:t>Scurtă prezentare a </a:t>
            </a:r>
            <a:r>
              <a:rPr lang="ro-RO" sz="2800" b="1" dirty="0" smtClean="0">
                <a:latin typeface="Calibri" pitchFamily="34" charset="0"/>
                <a:cs typeface="Calibri" pitchFamily="34" charset="0"/>
              </a:rPr>
              <a:t>Florenţei</a:t>
            </a:r>
            <a:endParaRPr lang="vi-VN" sz="2800" dirty="0" smtClean="0">
              <a:latin typeface="Calibri" pitchFamily="34" charset="0"/>
              <a:cs typeface="Calibri" pitchFamily="34" charset="0"/>
            </a:endParaRPr>
          </a:p>
          <a:p>
            <a:r>
              <a:rPr lang="vi-VN" sz="2800" dirty="0" smtClean="0">
                <a:latin typeface="Calibri" pitchFamily="34" charset="0"/>
                <a:cs typeface="Calibri" pitchFamily="34" charset="0"/>
              </a:rPr>
              <a:t> </a:t>
            </a:r>
            <a:r>
              <a:rPr lang="ro-RO" sz="2800" dirty="0">
                <a:latin typeface="Times New Roman" pitchFamily="18" charset="0"/>
                <a:cs typeface="Times New Roman" pitchFamily="18" charset="0"/>
              </a:rPr>
              <a:t>Florenţa</a:t>
            </a: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este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capitala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regiunii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italiene</a:t>
            </a:r>
            <a:r>
              <a:rPr lang="ro-RO" sz="2800" dirty="0">
                <a:latin typeface="Times New Roman" pitchFamily="18" charset="0"/>
                <a:cs typeface="Times New Roman" pitchFamily="18" charset="0"/>
              </a:rPr>
              <a:t> Toscana </a:t>
            </a:r>
            <a:r>
              <a:rPr lang="en-US" sz="2800" dirty="0" err="1">
                <a:latin typeface="Times New Roman" pitchFamily="18" charset="0"/>
                <a:cs typeface="Times New Roman" pitchFamily="18" charset="0"/>
              </a:rPr>
              <a:t>și</a:t>
            </a:r>
            <a:r>
              <a:rPr lang="ro-RO" sz="2800" dirty="0">
                <a:latin typeface="Times New Roman" pitchFamily="18" charset="0"/>
                <a:cs typeface="Times New Roman" pitchFamily="18" charset="0"/>
              </a:rPr>
              <a:t> a provinciei Florenţa</a:t>
            </a:r>
            <a:endParaRPr lang="en-US" sz="2800" dirty="0" smtClean="0">
              <a:latin typeface="Calibri" pitchFamily="34" charset="0"/>
              <a:cs typeface="Calibri" pitchFamily="34" charset="0"/>
            </a:endParaRPr>
          </a:p>
        </p:txBody>
      </p:sp>
      <p:sp>
        <p:nvSpPr>
          <p:cNvPr id="6" name="Rectangle 5"/>
          <p:cNvSpPr/>
          <p:nvPr/>
        </p:nvSpPr>
        <p:spPr>
          <a:xfrm>
            <a:off x="363682" y="2551837"/>
            <a:ext cx="4572000" cy="3416320"/>
          </a:xfrm>
          <a:prstGeom prst="rect">
            <a:avLst/>
          </a:prstGeom>
        </p:spPr>
        <p:txBody>
          <a:bodyPr>
            <a:spAutoFit/>
          </a:bodyPr>
          <a:lstStyle/>
          <a:p>
            <a:r>
              <a:rPr lang="ro-RO" sz="16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Este </a:t>
            </a:r>
            <a:r>
              <a:rPr lang="en-US" dirty="0" err="1">
                <a:latin typeface="Times New Roman" pitchFamily="18" charset="0"/>
                <a:cs typeface="Times New Roman" pitchFamily="18" charset="0"/>
              </a:rPr>
              <a:t>cel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populat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oraș</a:t>
            </a:r>
            <a:r>
              <a:rPr lang="en-US" dirty="0">
                <a:latin typeface="Times New Roman" pitchFamily="18" charset="0"/>
                <a:cs typeface="Times New Roman" pitchFamily="18" charset="0"/>
              </a:rPr>
              <a:t> din </a:t>
            </a:r>
            <a:r>
              <a:rPr lang="ro-RO" dirty="0">
                <a:latin typeface="Times New Roman" pitchFamily="18" charset="0"/>
                <a:cs typeface="Times New Roman" pitchFamily="18" charset="0"/>
              </a:rPr>
              <a:t> Toscana</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cu o </a:t>
            </a:r>
            <a:r>
              <a:rPr lang="en-US" dirty="0" err="1">
                <a:latin typeface="Times New Roman" pitchFamily="18" charset="0"/>
                <a:cs typeface="Times New Roman" pitchFamily="18" charset="0"/>
              </a:rPr>
              <a:t>populație</a:t>
            </a:r>
            <a:r>
              <a:rPr lang="en-US" dirty="0">
                <a:latin typeface="Times New Roman" pitchFamily="18" charset="0"/>
                <a:cs typeface="Times New Roman" pitchFamily="18" charset="0"/>
              </a:rPr>
              <a:t> de 367.569 de </a:t>
            </a:r>
            <a:r>
              <a:rPr lang="en-US" dirty="0" err="1">
                <a:latin typeface="Times New Roman" pitchFamily="18" charset="0"/>
                <a:cs typeface="Times New Roman" pitchFamily="18" charset="0"/>
              </a:rPr>
              <a:t>locuitori</a:t>
            </a:r>
            <a:r>
              <a:rPr lang="vi-VN" dirty="0" smtClean="0">
                <a:latin typeface="Times New Roman" pitchFamily="18" charset="0"/>
                <a:cs typeface="Times New Roman" pitchFamily="18" charset="0"/>
              </a:rPr>
              <a:t>.</a:t>
            </a:r>
            <a:r>
              <a:rPr lang="vi-VN" dirty="0">
                <a:latin typeface="Times New Roman" pitchFamily="18" charset="0"/>
                <a:cs typeface="Times New Roman" pitchFamily="18" charset="0"/>
              </a:rPr>
              <a:t> Orașul se află pe râul </a:t>
            </a:r>
            <a:r>
              <a:rPr lang="ro-RO" dirty="0" smtClean="0">
                <a:latin typeface="Times New Roman" pitchFamily="18" charset="0"/>
                <a:cs typeface="Times New Roman" pitchFamily="18" charset="0"/>
              </a:rPr>
              <a:t>Arno</a:t>
            </a:r>
            <a:r>
              <a:rPr lang="vi-VN" dirty="0">
                <a:latin typeface="Times New Roman" pitchFamily="18" charset="0"/>
                <a:cs typeface="Times New Roman" pitchFamily="18" charset="0"/>
              </a:rPr>
              <a:t> și este cunoscut pentru istoria și importanța sa în </a:t>
            </a:r>
            <a:r>
              <a:rPr lang="ro-RO" dirty="0" smtClean="0">
                <a:latin typeface="Times New Roman" pitchFamily="18" charset="0"/>
                <a:cs typeface="Times New Roman" pitchFamily="18" charset="0"/>
              </a:rPr>
              <a:t>Evul Mediu</a:t>
            </a:r>
            <a:r>
              <a:rPr lang="vi-VN" dirty="0">
                <a:latin typeface="Times New Roman" pitchFamily="18" charset="0"/>
                <a:cs typeface="Times New Roman" pitchFamily="18" charset="0"/>
              </a:rPr>
              <a:t> și în </a:t>
            </a:r>
            <a:r>
              <a:rPr lang="ro-RO" dirty="0" smtClean="0">
                <a:latin typeface="Times New Roman" pitchFamily="18" charset="0"/>
                <a:cs typeface="Times New Roman" pitchFamily="18" charset="0"/>
              </a:rPr>
              <a:t>Renaştere</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în special pentru arta și arhitectura sa. Un centru comercial și economic medieval, fiind unul dintre cele mai bogate orașe ale timpurilor</a:t>
            </a:r>
            <a:r>
              <a:rPr lang="vi-VN" dirty="0" smtClean="0">
                <a:latin typeface="Times New Roman" pitchFamily="18" charset="0"/>
                <a:cs typeface="Times New Roman" pitchFamily="18" charset="0"/>
              </a:rPr>
              <a:t>,</a:t>
            </a:r>
            <a:r>
              <a:rPr lang="vi-VN" dirty="0">
                <a:latin typeface="Times New Roman" pitchFamily="18" charset="0"/>
                <a:cs typeface="Times New Roman" pitchFamily="18" charset="0"/>
              </a:rPr>
              <a:t> Florența este considerat locul de naștere al </a:t>
            </a:r>
            <a:r>
              <a:rPr lang="ro-RO" dirty="0" smtClean="0">
                <a:latin typeface="Times New Roman" pitchFamily="18" charset="0"/>
                <a:cs typeface="Times New Roman" pitchFamily="18" charset="0"/>
              </a:rPr>
              <a:t>Renaşterii italiene</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de fapt a fost numită </a:t>
            </a:r>
            <a:r>
              <a:rPr lang="ro-RO" dirty="0" smtClean="0">
                <a:latin typeface="Times New Roman" pitchFamily="18" charset="0"/>
                <a:cs typeface="Times New Roman" pitchFamily="18" charset="0"/>
              </a:rPr>
              <a:t>Atena </a:t>
            </a:r>
            <a:r>
              <a:rPr lang="vi-VN" dirty="0" smtClean="0">
                <a:latin typeface="Times New Roman" pitchFamily="18" charset="0"/>
                <a:cs typeface="Times New Roman" pitchFamily="18" charset="0"/>
              </a:rPr>
              <a:t>din</a:t>
            </a:r>
            <a:r>
              <a:rPr lang="vi-VN" dirty="0">
                <a:latin typeface="Times New Roman" pitchFamily="18" charset="0"/>
                <a:cs typeface="Times New Roman" pitchFamily="18" charset="0"/>
              </a:rPr>
              <a:t> </a:t>
            </a:r>
            <a:r>
              <a:rPr lang="ro-RO" dirty="0" smtClean="0">
                <a:latin typeface="Times New Roman" pitchFamily="18" charset="0"/>
                <a:cs typeface="Times New Roman" pitchFamily="18" charset="0"/>
              </a:rPr>
              <a:t>Evul mediu.</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Din 1865 până în 1870 orașul a fost de asemenea capitala </a:t>
            </a:r>
            <a:r>
              <a:rPr lang="ro-RO" dirty="0" smtClean="0">
                <a:latin typeface="Times New Roman" pitchFamily="18" charset="0"/>
                <a:cs typeface="Times New Roman" pitchFamily="18" charset="0"/>
              </a:rPr>
              <a:t>Regatul Italiei</a:t>
            </a:r>
            <a:r>
              <a:rPr lang="vi-VN"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3" name="Picture 2" descr="Imag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682" y="3224443"/>
            <a:ext cx="3846368" cy="2834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683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6364" y="762000"/>
            <a:ext cx="8111836" cy="1200329"/>
          </a:xfrm>
          <a:prstGeom prst="rect">
            <a:avLst/>
          </a:prstGeom>
        </p:spPr>
        <p:txBody>
          <a:bodyPr wrap="square">
            <a:spAutoFit/>
          </a:bodyPr>
          <a:lstStyle/>
          <a:p>
            <a:r>
              <a:rPr lang="ro-RO" sz="2400" dirty="0" smtClean="0"/>
              <a:t>	</a:t>
            </a:r>
            <a:r>
              <a:rPr lang="en-US" sz="2400" dirty="0" err="1" smtClean="0"/>
              <a:t>Orașul</a:t>
            </a:r>
            <a:r>
              <a:rPr lang="en-US" sz="2400" dirty="0" smtClean="0"/>
              <a:t> </a:t>
            </a:r>
            <a:r>
              <a:rPr lang="vi-VN" sz="2400" dirty="0">
                <a:latin typeface="Times New Roman" pitchFamily="18" charset="0"/>
                <a:cs typeface="Times New Roman" pitchFamily="18" charset="0"/>
              </a:rPr>
              <a:t> </a:t>
            </a:r>
            <a:r>
              <a:rPr lang="ro-RO" sz="2400" dirty="0" smtClean="0">
                <a:latin typeface="Times New Roman" pitchFamily="18" charset="0"/>
                <a:cs typeface="Times New Roman" pitchFamily="18" charset="0"/>
              </a:rPr>
              <a:t>a </a:t>
            </a:r>
            <a:r>
              <a:rPr lang="vi-VN" sz="2400" dirty="0" smtClean="0">
                <a:latin typeface="Times New Roman" pitchFamily="18" charset="0"/>
                <a:cs typeface="Times New Roman" pitchFamily="18" charset="0"/>
              </a:rPr>
              <a:t>fost </a:t>
            </a:r>
            <a:r>
              <a:rPr lang="vi-VN" sz="2400" dirty="0">
                <a:latin typeface="Times New Roman" pitchFamily="18" charset="0"/>
                <a:cs typeface="Times New Roman" pitchFamily="18" charset="0"/>
              </a:rPr>
              <a:t>mult timp sub conducerea </a:t>
            </a:r>
            <a:r>
              <a:rPr lang="ro-RO" sz="2400" dirty="0">
                <a:latin typeface="Times New Roman" pitchFamily="18" charset="0"/>
                <a:cs typeface="Times New Roman" pitchFamily="18" charset="0"/>
              </a:rPr>
              <a:t>de facto a familiei de </a:t>
            </a:r>
            <a:r>
              <a:rPr lang="ro-RO" sz="2400" dirty="0" smtClean="0">
                <a:latin typeface="Times New Roman" pitchFamily="18" charset="0"/>
                <a:cs typeface="Times New Roman" pitchFamily="18" charset="0"/>
              </a:rPr>
              <a:t>Medici.</a:t>
            </a:r>
          </a:p>
          <a:p>
            <a:endParaRPr lang="ro-RO" sz="2400" dirty="0" smtClean="0"/>
          </a:p>
        </p:txBody>
      </p:sp>
      <p:sp>
        <p:nvSpPr>
          <p:cNvPr id="6" name="Rectangle 5"/>
          <p:cNvSpPr/>
          <p:nvPr/>
        </p:nvSpPr>
        <p:spPr>
          <a:xfrm>
            <a:off x="342735" y="1676400"/>
            <a:ext cx="4059547" cy="3970318"/>
          </a:xfrm>
          <a:prstGeom prst="rect">
            <a:avLst/>
          </a:prstGeom>
        </p:spPr>
        <p:txBody>
          <a:bodyPr wrap="square">
            <a:spAutoFit/>
          </a:bodyPr>
          <a:lstStyle/>
          <a:p>
            <a:pPr>
              <a:buFont typeface="Arial" pitchFamily="34" charset="0"/>
              <a:buChar char="•"/>
            </a:pPr>
            <a:r>
              <a:rPr lang="ro-RO"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Centrul istoric din Florența conține numeroase piețe elegante (</a:t>
            </a:r>
            <a:r>
              <a:rPr lang="ro-RO" sz="2800" dirty="0" smtClean="0">
                <a:latin typeface="Times New Roman" pitchFamily="18" charset="0"/>
                <a:cs typeface="Times New Roman" pitchFamily="18" charset="0"/>
              </a:rPr>
              <a:t>piazza</a:t>
            </a:r>
            <a:r>
              <a:rPr lang="vi-VN" sz="2800" dirty="0" smtClean="0">
                <a:latin typeface="Times New Roman" pitchFamily="18" charset="0"/>
                <a:cs typeface="Times New Roman" pitchFamily="18" charset="0"/>
              </a:rPr>
              <a:t>), palate renascentiste (</a:t>
            </a:r>
            <a:r>
              <a:rPr lang="ro-RO" sz="2800" dirty="0" smtClean="0">
                <a:latin typeface="Times New Roman" pitchFamily="18" charset="0"/>
                <a:cs typeface="Times New Roman" pitchFamily="18" charset="0"/>
              </a:rPr>
              <a:t>palazzi</a:t>
            </a:r>
            <a:r>
              <a:rPr lang="vi-VN" sz="2800" dirty="0" smtClean="0">
                <a:latin typeface="Times New Roman" pitchFamily="18" charset="0"/>
                <a:cs typeface="Times New Roman" pitchFamily="18" charset="0"/>
              </a:rPr>
              <a:t>), </a:t>
            </a:r>
            <a:r>
              <a:rPr lang="ro-RO" sz="2800" dirty="0" smtClean="0">
                <a:latin typeface="Times New Roman" pitchFamily="18" charset="0"/>
                <a:cs typeface="Times New Roman" pitchFamily="18" charset="0"/>
              </a:rPr>
              <a:t>academii</a:t>
            </a:r>
            <a:r>
              <a:rPr lang="vi-VN" sz="2800" dirty="0" smtClean="0">
                <a:latin typeface="Times New Roman" pitchFamily="18" charset="0"/>
                <a:cs typeface="Times New Roman" pitchFamily="18" charset="0"/>
              </a:rPr>
              <a:t>, </a:t>
            </a:r>
            <a:r>
              <a:rPr lang="ro-RO" sz="2800" dirty="0" smtClean="0">
                <a:latin typeface="Times New Roman" pitchFamily="18" charset="0"/>
                <a:cs typeface="Times New Roman" pitchFamily="18" charset="0"/>
              </a:rPr>
              <a:t>parcuri</a:t>
            </a:r>
            <a:r>
              <a:rPr lang="vi-VN" sz="2800" dirty="0" smtClean="0">
                <a:latin typeface="Times New Roman" pitchFamily="18" charset="0"/>
                <a:cs typeface="Times New Roman" pitchFamily="18" charset="0"/>
              </a:rPr>
              <a:t>, </a:t>
            </a:r>
            <a:r>
              <a:rPr lang="ro-RO" sz="2800" dirty="0" smtClean="0">
                <a:latin typeface="Times New Roman" pitchFamily="18" charset="0"/>
                <a:cs typeface="Times New Roman" pitchFamily="18" charset="0"/>
              </a:rPr>
              <a:t>grădini</a:t>
            </a:r>
            <a:r>
              <a:rPr lang="vi-VN" sz="2800" dirty="0" smtClean="0">
                <a:latin typeface="Times New Roman" pitchFamily="18" charset="0"/>
                <a:cs typeface="Times New Roman" pitchFamily="18" charset="0"/>
              </a:rPr>
              <a:t>, </a:t>
            </a:r>
            <a:r>
              <a:rPr lang="ro-RO" sz="2800" dirty="0" smtClean="0">
                <a:latin typeface="Times New Roman" pitchFamily="18" charset="0"/>
                <a:cs typeface="Times New Roman" pitchFamily="18" charset="0"/>
              </a:rPr>
              <a:t>biserici</a:t>
            </a:r>
            <a:r>
              <a:rPr lang="vi-VN" sz="2800" dirty="0" smtClean="0">
                <a:latin typeface="Times New Roman" pitchFamily="18" charset="0"/>
                <a:cs typeface="Times New Roman" pitchFamily="18" charset="0"/>
              </a:rPr>
              <a:t>, </a:t>
            </a:r>
            <a:r>
              <a:rPr lang="ro-RO" sz="2800" dirty="0" smtClean="0">
                <a:latin typeface="Times New Roman" pitchFamily="18" charset="0"/>
                <a:cs typeface="Times New Roman" pitchFamily="18" charset="0"/>
              </a:rPr>
              <a:t>mânăstiri</a:t>
            </a:r>
            <a:r>
              <a:rPr lang="vi-VN" sz="2800" dirty="0" smtClean="0">
                <a:latin typeface="Times New Roman" pitchFamily="18" charset="0"/>
                <a:cs typeface="Times New Roman" pitchFamily="18" charset="0"/>
              </a:rPr>
              <a:t>,</a:t>
            </a:r>
            <a:r>
              <a:rPr lang="ro-RO"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 </a:t>
            </a:r>
            <a:r>
              <a:rPr lang="ro-RO" sz="2800" dirty="0" smtClean="0">
                <a:latin typeface="Times New Roman" pitchFamily="18" charset="0"/>
                <a:cs typeface="Times New Roman" pitchFamily="18" charset="0"/>
              </a:rPr>
              <a:t>muzee</a:t>
            </a:r>
            <a:r>
              <a:rPr lang="vi-VN" sz="2800" dirty="0" smtClean="0">
                <a:latin typeface="Times New Roman" pitchFamily="18" charset="0"/>
                <a:cs typeface="Times New Roman" pitchFamily="18" charset="0"/>
              </a:rPr>
              <a:t>, </a:t>
            </a:r>
            <a:r>
              <a:rPr lang="ro-RO" sz="2800" dirty="0" smtClean="0">
                <a:latin typeface="Times New Roman" pitchFamily="18" charset="0"/>
                <a:cs typeface="Times New Roman" pitchFamily="18" charset="0"/>
              </a:rPr>
              <a:t>galerii de artă</a:t>
            </a:r>
            <a:r>
              <a:rPr lang="vi-VN" sz="2800" dirty="0" smtClean="0">
                <a:latin typeface="Times New Roman" pitchFamily="18" charset="0"/>
                <a:cs typeface="Times New Roman" pitchFamily="18" charset="0"/>
              </a:rPr>
              <a:t> și ateliere</a:t>
            </a:r>
          </a:p>
        </p:txBody>
      </p:sp>
      <p:pic>
        <p:nvPicPr>
          <p:cNvPr id="1027" name="Picture 3" descr="C:\Users\Iolanda\Desktop\Florenta\47688596_547214532416327_40075790083162112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562374"/>
            <a:ext cx="3124200" cy="468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683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222222"/>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descr="C:\Users\Iolanda\Desktop\Florenta\47686629_548367038967743_832093891764577894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1314373"/>
            <a:ext cx="4015921" cy="379102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Iolanda\Desktop\Florenta\47389812_545990255872088_417671607026817433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30777"/>
            <a:ext cx="3276600" cy="39746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5801695"/>
            <a:ext cx="8077200" cy="369332"/>
          </a:xfrm>
          <a:prstGeom prst="rect">
            <a:avLst/>
          </a:prstGeom>
          <a:noFill/>
        </p:spPr>
        <p:txBody>
          <a:bodyPr wrap="square" rtlCol="0">
            <a:spAutoFit/>
          </a:bodyPr>
          <a:lstStyle/>
          <a:p>
            <a:r>
              <a:rPr lang="en-US" b="1" dirty="0" err="1" smtClean="0"/>
              <a:t>Floren</a:t>
            </a:r>
            <a:r>
              <a:rPr lang="ro-RO" b="1" dirty="0" smtClean="0"/>
              <a:t>ţa văzută de sus!		</a:t>
            </a:r>
            <a:r>
              <a:rPr lang="ro-RO" b="1" dirty="0"/>
              <a:t> </a:t>
            </a:r>
            <a:r>
              <a:rPr lang="ro-RO" b="1" dirty="0" smtClean="0"/>
              <a:t>                       Domul Santa Maria del Fiore</a:t>
            </a:r>
            <a:endParaRPr lang="en-US" b="1" dirty="0"/>
          </a:p>
        </p:txBody>
      </p:sp>
    </p:spTree>
    <p:extLst>
      <p:ext uri="{BB962C8B-B14F-4D97-AF65-F5344CB8AC3E}">
        <p14:creationId xmlns:p14="http://schemas.microsoft.com/office/powerpoint/2010/main" val="1889683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600200"/>
            <a:ext cx="7772400" cy="4247317"/>
          </a:xfrm>
          <a:prstGeom prst="rect">
            <a:avLst/>
          </a:prstGeom>
        </p:spPr>
        <p:txBody>
          <a:bodyPr wrap="square">
            <a:spAutoFit/>
          </a:bodyPr>
          <a:lstStyle/>
          <a:p>
            <a:r>
              <a:rPr lang="ro-RO" b="1" dirty="0" smtClean="0"/>
              <a:t>Locul desfășurării</a:t>
            </a:r>
            <a:r>
              <a:rPr lang="ro-RO" dirty="0" smtClean="0"/>
              <a:t>: Florenţa, Italia</a:t>
            </a:r>
          </a:p>
          <a:p>
            <a:endParaRPr lang="ro-RO" b="1" dirty="0" smtClean="0"/>
          </a:p>
          <a:p>
            <a:r>
              <a:rPr lang="ro-RO" b="1" dirty="0" smtClean="0"/>
              <a:t>Perioada mobilității</a:t>
            </a:r>
            <a:r>
              <a:rPr lang="ro-RO" dirty="0" smtClean="0"/>
              <a:t>: 03.12.2018 - 09.12. 2018</a:t>
            </a:r>
          </a:p>
          <a:p>
            <a:endParaRPr lang="ro-RO" b="1" dirty="0" smtClean="0"/>
          </a:p>
          <a:p>
            <a:r>
              <a:rPr lang="ro-RO" b="1" dirty="0" smtClean="0"/>
              <a:t>Cursanți:  </a:t>
            </a:r>
            <a:endParaRPr lang="ro-RO" dirty="0" smtClean="0"/>
          </a:p>
          <a:p>
            <a:r>
              <a:rPr lang="ro-RO" b="1" dirty="0" smtClean="0"/>
              <a:t>  </a:t>
            </a:r>
            <a:r>
              <a:rPr lang="ro-RO" dirty="0" smtClean="0"/>
              <a:t>1</a:t>
            </a:r>
            <a:r>
              <a:rPr lang="ro-RO" b="1" dirty="0" smtClean="0"/>
              <a:t>. </a:t>
            </a:r>
            <a:r>
              <a:rPr lang="ro-RO" i="1" dirty="0" smtClean="0"/>
              <a:t>Neculăeş Lidia Mihaela</a:t>
            </a:r>
            <a:r>
              <a:rPr lang="ro-RO" dirty="0" smtClean="0"/>
              <a:t> - profesor de limba şi literatura română, director  al Liceului Teoretic ,,Bogdan Vodă” -</a:t>
            </a:r>
            <a:r>
              <a:rPr lang="en-US" dirty="0" smtClean="0"/>
              <a:t> </a:t>
            </a:r>
            <a:r>
              <a:rPr lang="ro-RO" dirty="0" smtClean="0"/>
              <a:t>Hălăucești;</a:t>
            </a:r>
          </a:p>
          <a:p>
            <a:r>
              <a:rPr lang="ro-RO" dirty="0" smtClean="0"/>
              <a:t>  2. </a:t>
            </a:r>
            <a:r>
              <a:rPr lang="ro-RO" i="1" dirty="0" smtClean="0"/>
              <a:t>Păuleţi Mihaela</a:t>
            </a:r>
            <a:r>
              <a:rPr lang="ro-RO" dirty="0" smtClean="0"/>
              <a:t>- profesor pentru învăţământul primar, Liceul Teoretic ,,Bogdan Vodă” -</a:t>
            </a:r>
            <a:r>
              <a:rPr lang="en-US" dirty="0" smtClean="0"/>
              <a:t> </a:t>
            </a:r>
            <a:r>
              <a:rPr lang="ro-RO" dirty="0" smtClean="0"/>
              <a:t>Hălăucești;</a:t>
            </a:r>
          </a:p>
          <a:p>
            <a:r>
              <a:rPr lang="ro-RO" dirty="0" smtClean="0"/>
              <a:t>  3. </a:t>
            </a:r>
            <a:r>
              <a:rPr lang="ro-RO" i="1" dirty="0" smtClean="0"/>
              <a:t>Călin Luminiţa Liliana</a:t>
            </a:r>
            <a:r>
              <a:rPr lang="ro-RO" dirty="0"/>
              <a:t>- profesor</a:t>
            </a:r>
            <a:r>
              <a:rPr lang="en-US" dirty="0"/>
              <a:t> </a:t>
            </a:r>
            <a:r>
              <a:rPr lang="ro-RO" dirty="0"/>
              <a:t>de limba şi literatur</a:t>
            </a:r>
            <a:r>
              <a:rPr lang="en-US" dirty="0"/>
              <a:t>a</a:t>
            </a:r>
            <a:r>
              <a:rPr lang="ro-RO" dirty="0"/>
              <a:t> română, </a:t>
            </a:r>
            <a:r>
              <a:rPr lang="ro-RO" dirty="0" smtClean="0"/>
              <a:t>Liceul Teoretic ,,Bogdan Vodă” -Hălăucești ;</a:t>
            </a:r>
          </a:p>
          <a:p>
            <a:r>
              <a:rPr lang="ro-RO" dirty="0" smtClean="0"/>
              <a:t>  4. </a:t>
            </a:r>
            <a:r>
              <a:rPr lang="ro-RO" i="1" dirty="0" smtClean="0"/>
              <a:t>Pal Marcela Luiza-</a:t>
            </a:r>
            <a:r>
              <a:rPr lang="en-US" i="1" dirty="0" smtClean="0"/>
              <a:t> </a:t>
            </a:r>
            <a:r>
              <a:rPr lang="ro-RO" dirty="0" smtClean="0"/>
              <a:t>profesor de chimie, Liceul Teoretic ,,Bogdan Vodă” -</a:t>
            </a:r>
            <a:r>
              <a:rPr lang="en-US" dirty="0" smtClean="0"/>
              <a:t> </a:t>
            </a:r>
            <a:r>
              <a:rPr lang="ro-RO" dirty="0" smtClean="0"/>
              <a:t>Hălăucești ;</a:t>
            </a:r>
          </a:p>
          <a:p>
            <a:endParaRPr lang="ro-RO" b="1" dirty="0" smtClean="0"/>
          </a:p>
          <a:p>
            <a:r>
              <a:rPr lang="ro-RO" b="1" dirty="0" smtClean="0"/>
              <a:t>Formator:  </a:t>
            </a:r>
            <a:r>
              <a:rPr lang="en-US" dirty="0" err="1" smtClean="0"/>
              <a:t>Iacopo</a:t>
            </a:r>
            <a:r>
              <a:rPr lang="en-US" dirty="0" smtClean="0"/>
              <a:t> </a:t>
            </a:r>
            <a:r>
              <a:rPr lang="en-US" dirty="0" err="1" smtClean="0"/>
              <a:t>Falciani</a:t>
            </a:r>
            <a:r>
              <a:rPr lang="ro-RO" dirty="0" smtClean="0"/>
              <a:t> ; țara de origine – Italia</a:t>
            </a:r>
            <a:r>
              <a:rPr lang="en-US" dirty="0"/>
              <a:t>.</a:t>
            </a:r>
            <a:endParaRPr lang="ro-RO" dirty="0"/>
          </a:p>
        </p:txBody>
      </p:sp>
    </p:spTree>
    <p:extLst>
      <p:ext uri="{BB962C8B-B14F-4D97-AF65-F5344CB8AC3E}">
        <p14:creationId xmlns:p14="http://schemas.microsoft.com/office/powerpoint/2010/main" val="3090421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olanda\Desktop\Florenta\47396539_547208319083615_96391022452198604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2999"/>
            <a:ext cx="3914098" cy="41148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Iolanda\Desktop\Florenta\47497778_546595525811561_391183978065192550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143001"/>
            <a:ext cx="3962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5562600"/>
            <a:ext cx="7696200" cy="369332"/>
          </a:xfrm>
          <a:prstGeom prst="rect">
            <a:avLst/>
          </a:prstGeom>
          <a:noFill/>
        </p:spPr>
        <p:txBody>
          <a:bodyPr wrap="square" rtlCol="0">
            <a:spAutoFit/>
          </a:bodyPr>
          <a:lstStyle/>
          <a:p>
            <a:r>
              <a:rPr lang="ro-RO" b="1" dirty="0" smtClean="0"/>
              <a:t>Curtea interioară Santa Croce			Baptisteriul</a:t>
            </a:r>
            <a:endParaRPr lang="en-US" b="1" dirty="0"/>
          </a:p>
        </p:txBody>
      </p:sp>
    </p:spTree>
    <p:extLst>
      <p:ext uri="{BB962C8B-B14F-4D97-AF65-F5344CB8AC3E}">
        <p14:creationId xmlns:p14="http://schemas.microsoft.com/office/powerpoint/2010/main" val="1889683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40BF57-4C3F-4375-845F-6D876B2E14C6}" type="slidenum">
              <a:rPr lang="en-US" smtClean="0"/>
              <a:pPr/>
              <a:t>21</a:t>
            </a:fld>
            <a:endParaRPr lang="en-US"/>
          </a:p>
        </p:txBody>
      </p:sp>
      <p:pic>
        <p:nvPicPr>
          <p:cNvPr id="1026" name="Picture 2" descr="C:\Users\Iolanda\Desktop\Florenta\47501163_547193839085063_1256290990780579840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143000"/>
            <a:ext cx="280035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olanda\Desktop\Florenta\47571210_547194259085021_8623169478433177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943" y="990600"/>
            <a:ext cx="3600450"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5638800"/>
            <a:ext cx="7606393" cy="369332"/>
          </a:xfrm>
          <a:prstGeom prst="rect">
            <a:avLst/>
          </a:prstGeom>
          <a:noFill/>
        </p:spPr>
        <p:txBody>
          <a:bodyPr wrap="square" rtlCol="0">
            <a:spAutoFit/>
          </a:bodyPr>
          <a:lstStyle/>
          <a:p>
            <a:r>
              <a:rPr lang="ro-RO" b="1" dirty="0" smtClean="0"/>
              <a:t>Dante Aligheri				Mormântul lui Rossini</a:t>
            </a:r>
            <a:endParaRPr lang="en-US" b="1" dirty="0"/>
          </a:p>
        </p:txBody>
      </p:sp>
    </p:spTree>
    <p:extLst>
      <p:ext uri="{BB962C8B-B14F-4D97-AF65-F5344CB8AC3E}">
        <p14:creationId xmlns:p14="http://schemas.microsoft.com/office/powerpoint/2010/main" val="1081838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3640BF57-4C3F-4375-845F-6D876B2E14C6}" type="slidenum">
              <a:rPr lang="en-US" smtClean="0"/>
              <a:pPr/>
              <a:t>22</a:t>
            </a:fld>
            <a:endParaRPr lang="en-US"/>
          </a:p>
        </p:txBody>
      </p:sp>
      <p:pic>
        <p:nvPicPr>
          <p:cNvPr id="2050" name="Picture 2" descr="C:\Users\Iolanda\Desktop\Florenta\47574071_546595872478193_8834624423655899136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066800"/>
            <a:ext cx="325755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Iolanda\Desktop\Florenta\47573535_546595242478256_6595029120319488000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219200"/>
            <a:ext cx="3143250" cy="4191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6800" y="5867400"/>
            <a:ext cx="6553200" cy="369332"/>
          </a:xfrm>
          <a:prstGeom prst="rect">
            <a:avLst/>
          </a:prstGeom>
          <a:noFill/>
        </p:spPr>
        <p:txBody>
          <a:bodyPr wrap="square" rtlCol="0">
            <a:spAutoFit/>
          </a:bodyPr>
          <a:lstStyle/>
          <a:p>
            <a:r>
              <a:rPr lang="ro-RO" b="1" dirty="0" smtClean="0"/>
              <a:t>Galeriile Uffizi			        Piaţa San Lorenzo</a:t>
            </a:r>
            <a:endParaRPr lang="en-US" b="1" dirty="0"/>
          </a:p>
        </p:txBody>
      </p:sp>
    </p:spTree>
    <p:extLst>
      <p:ext uri="{BB962C8B-B14F-4D97-AF65-F5344CB8AC3E}">
        <p14:creationId xmlns:p14="http://schemas.microsoft.com/office/powerpoint/2010/main" val="523071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pPr algn="l"/>
            <a:endParaRPr lang="en-US" sz="1800" dirty="0"/>
          </a:p>
        </p:txBody>
      </p:sp>
      <p:sp>
        <p:nvSpPr>
          <p:cNvPr id="4" name="Slide Number Placeholder 3"/>
          <p:cNvSpPr>
            <a:spLocks noGrp="1"/>
          </p:cNvSpPr>
          <p:nvPr>
            <p:ph type="sldNum" sz="quarter" idx="12"/>
          </p:nvPr>
        </p:nvSpPr>
        <p:spPr/>
        <p:txBody>
          <a:bodyPr/>
          <a:lstStyle/>
          <a:p>
            <a:fld id="{3640BF57-4C3F-4375-845F-6D876B2E14C6}" type="slidenum">
              <a:rPr lang="en-US" smtClean="0"/>
              <a:pPr/>
              <a:t>23</a:t>
            </a:fld>
            <a:endParaRPr lang="en-US"/>
          </a:p>
        </p:txBody>
      </p:sp>
      <p:pic>
        <p:nvPicPr>
          <p:cNvPr id="3074" name="Picture 2" descr="C:\Users\Iolanda\Desktop\Florenta\47573693_547194402418340_7363615656832401408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399" y="990600"/>
            <a:ext cx="3596717" cy="438789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Iolanda\Desktop\Florenta\47380650_547194525751661_9131502733637976064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990599"/>
            <a:ext cx="2971800" cy="43878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5688818"/>
            <a:ext cx="7620000" cy="369332"/>
          </a:xfrm>
          <a:prstGeom prst="rect">
            <a:avLst/>
          </a:prstGeom>
          <a:noFill/>
        </p:spPr>
        <p:txBody>
          <a:bodyPr wrap="square" rtlCol="0">
            <a:spAutoFit/>
          </a:bodyPr>
          <a:lstStyle/>
          <a:p>
            <a:pPr algn="ctr"/>
            <a:r>
              <a:rPr lang="ro-RO" b="1" dirty="0" smtClean="0"/>
              <a:t>Imagini din interiorul Basilicii Santa Croce. Românii pretutindeni!</a:t>
            </a:r>
            <a:endParaRPr lang="en-US" b="1" dirty="0"/>
          </a:p>
        </p:txBody>
      </p:sp>
    </p:spTree>
    <p:extLst>
      <p:ext uri="{BB962C8B-B14F-4D97-AF65-F5344CB8AC3E}">
        <p14:creationId xmlns:p14="http://schemas.microsoft.com/office/powerpoint/2010/main" val="3167424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3640BF57-4C3F-4375-845F-6D876B2E14C6}" type="slidenum">
              <a:rPr lang="en-US" smtClean="0"/>
              <a:pPr/>
              <a:t>24</a:t>
            </a:fld>
            <a:endParaRPr lang="en-US"/>
          </a:p>
        </p:txBody>
      </p:sp>
      <p:pic>
        <p:nvPicPr>
          <p:cNvPr id="7170" name="Picture 2" descr="C:\Users\Iolanda\Desktop\Florenta\47575708_548365382301242_2767479808018350080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838200"/>
            <a:ext cx="3505200" cy="46736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Iolanda\Desktop\Florenta\47575581_548365608967886_4552104423916044288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838200"/>
            <a:ext cx="3429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5791200"/>
            <a:ext cx="7924800" cy="381000"/>
          </a:xfrm>
          <a:prstGeom prst="rect">
            <a:avLst/>
          </a:prstGeom>
          <a:noFill/>
        </p:spPr>
        <p:txBody>
          <a:bodyPr wrap="square" rtlCol="0">
            <a:spAutoFit/>
          </a:bodyPr>
          <a:lstStyle/>
          <a:p>
            <a:pPr algn="ctr"/>
            <a:r>
              <a:rPr lang="ro-RO" b="1" dirty="0" smtClean="0"/>
              <a:t>Imagini din Palazzo  Vechio </a:t>
            </a:r>
            <a:endParaRPr lang="en-US" b="1" dirty="0"/>
          </a:p>
        </p:txBody>
      </p:sp>
    </p:spTree>
    <p:extLst>
      <p:ext uri="{BB962C8B-B14F-4D97-AF65-F5344CB8AC3E}">
        <p14:creationId xmlns:p14="http://schemas.microsoft.com/office/powerpoint/2010/main" val="1448673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3640BF57-4C3F-4375-845F-6D876B2E14C6}" type="slidenum">
              <a:rPr lang="en-US" smtClean="0"/>
              <a:pPr/>
              <a:t>25</a:t>
            </a:fld>
            <a:endParaRPr lang="en-US"/>
          </a:p>
        </p:txBody>
      </p:sp>
      <p:pic>
        <p:nvPicPr>
          <p:cNvPr id="1026" name="Picture 2" descr="C:\Users\Iolanda\Desktop\lid6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3429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olanda\Desktop\lid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838200"/>
            <a:ext cx="3429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5715000"/>
            <a:ext cx="8077200" cy="369332"/>
          </a:xfrm>
          <a:prstGeom prst="rect">
            <a:avLst/>
          </a:prstGeom>
          <a:noFill/>
        </p:spPr>
        <p:txBody>
          <a:bodyPr wrap="square" rtlCol="0">
            <a:spAutoFit/>
          </a:bodyPr>
          <a:lstStyle/>
          <a:p>
            <a:r>
              <a:rPr lang="ro-RO" b="1" dirty="0" smtClean="0"/>
              <a:t>        Podul aurarilor				       Piaţa  La Signoria</a:t>
            </a:r>
            <a:endParaRPr lang="en-US" b="1" dirty="0"/>
          </a:p>
        </p:txBody>
      </p:sp>
    </p:spTree>
    <p:extLst>
      <p:ext uri="{BB962C8B-B14F-4D97-AF65-F5344CB8AC3E}">
        <p14:creationId xmlns:p14="http://schemas.microsoft.com/office/powerpoint/2010/main" val="2623838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3640BF57-4C3F-4375-845F-6D876B2E14C6}" type="slidenum">
              <a:rPr lang="en-US" smtClean="0"/>
              <a:pPr/>
              <a:t>26</a:t>
            </a:fld>
            <a:endParaRPr lang="en-US"/>
          </a:p>
        </p:txBody>
      </p:sp>
      <p:pic>
        <p:nvPicPr>
          <p:cNvPr id="4098" name="Picture 2" descr="C:\Users\Iolanda\Desktop\Florenta\47396548_547194619084985_5811224582668943360_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066800"/>
            <a:ext cx="3048000" cy="4064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Iolanda\Desktop\Florenta\47398193_547194059085041_7674305344687833088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114" y="990600"/>
            <a:ext cx="3048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5562600"/>
            <a:ext cx="7543800" cy="369332"/>
          </a:xfrm>
          <a:prstGeom prst="rect">
            <a:avLst/>
          </a:prstGeom>
          <a:noFill/>
        </p:spPr>
        <p:txBody>
          <a:bodyPr wrap="square" rtlCol="0">
            <a:spAutoFit/>
          </a:bodyPr>
          <a:lstStyle/>
          <a:p>
            <a:r>
              <a:rPr lang="ro-RO" b="1" dirty="0" smtClean="0"/>
              <a:t>Biblioteca de la Santa Croce			Mormântul lui Galileo Galilei</a:t>
            </a:r>
            <a:r>
              <a:rPr lang="ro-RO" dirty="0" smtClean="0"/>
              <a:t>	</a:t>
            </a:r>
            <a:endParaRPr lang="en-US" dirty="0"/>
          </a:p>
        </p:txBody>
      </p:sp>
    </p:spTree>
    <p:extLst>
      <p:ext uri="{BB962C8B-B14F-4D97-AF65-F5344CB8AC3E}">
        <p14:creationId xmlns:p14="http://schemas.microsoft.com/office/powerpoint/2010/main" val="2892415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3640BF57-4C3F-4375-845F-6D876B2E14C6}" type="slidenum">
              <a:rPr lang="en-US" smtClean="0"/>
              <a:pPr/>
              <a:t>27</a:t>
            </a:fld>
            <a:endParaRPr lang="en-US"/>
          </a:p>
        </p:txBody>
      </p:sp>
      <p:pic>
        <p:nvPicPr>
          <p:cNvPr id="5123" name="Picture 3" descr="C:\Users\Iolanda\Desktop\Florenta\47688863_547194579084989_6214941015887839232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219201"/>
            <a:ext cx="3276600" cy="43688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Iolanda\Desktop\Florenta\47574897_547194309085016_1071592356077109248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143000"/>
            <a:ext cx="3352800" cy="4470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6800" y="5943600"/>
            <a:ext cx="7543800" cy="369332"/>
          </a:xfrm>
          <a:prstGeom prst="rect">
            <a:avLst/>
          </a:prstGeom>
          <a:noFill/>
        </p:spPr>
        <p:txBody>
          <a:bodyPr wrap="square" rtlCol="0">
            <a:spAutoFit/>
          </a:bodyPr>
          <a:lstStyle/>
          <a:p>
            <a:pPr algn="ctr"/>
            <a:r>
              <a:rPr lang="ro-RO" b="1" dirty="0" smtClean="0"/>
              <a:t>Relicvele Sfântului Francisc</a:t>
            </a:r>
            <a:endParaRPr lang="en-US" b="1" dirty="0"/>
          </a:p>
        </p:txBody>
      </p:sp>
    </p:spTree>
    <p:extLst>
      <p:ext uri="{BB962C8B-B14F-4D97-AF65-F5344CB8AC3E}">
        <p14:creationId xmlns:p14="http://schemas.microsoft.com/office/powerpoint/2010/main" val="768028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685800"/>
            <a:ext cx="8382000" cy="369332"/>
          </a:xfrm>
          <a:prstGeom prst="rect">
            <a:avLst/>
          </a:prstGeom>
        </p:spPr>
        <p:txBody>
          <a:bodyPr wrap="square">
            <a:spAutoFit/>
          </a:bodyPr>
          <a:lstStyle/>
          <a:p>
            <a:r>
              <a:rPr lang="en-US" dirty="0" smtClean="0"/>
              <a:t>	</a:t>
            </a:r>
            <a:endParaRPr lang="vi-VN" sz="2000" dirty="0" smtClean="0">
              <a:latin typeface="Arial" pitchFamily="34" charset="0"/>
              <a:cs typeface="Arial" pitchFamily="34" charset="0"/>
            </a:endParaRPr>
          </a:p>
        </p:txBody>
      </p:sp>
      <p:pic>
        <p:nvPicPr>
          <p:cNvPr id="4098" name="Picture 2" descr="C:\Users\Iolanda\Desktop\Florenta\47325169_546595699144877_36341489106472140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899494"/>
            <a:ext cx="4512682" cy="466310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Iolanda\Desktop\Florenta\47220467_546595445811569_147479178260774912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870466"/>
            <a:ext cx="3519101" cy="46921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5715000"/>
            <a:ext cx="8153400" cy="369332"/>
          </a:xfrm>
          <a:prstGeom prst="rect">
            <a:avLst/>
          </a:prstGeom>
          <a:noFill/>
        </p:spPr>
        <p:txBody>
          <a:bodyPr wrap="square" rtlCol="0">
            <a:spAutoFit/>
          </a:bodyPr>
          <a:lstStyle/>
          <a:p>
            <a:r>
              <a:rPr lang="ro-RO" b="1" dirty="0" smtClean="0"/>
              <a:t>Piaţa de La Signoria				           Domul din Florenţa</a:t>
            </a:r>
            <a:endParaRPr lang="en-US" b="1" dirty="0"/>
          </a:p>
        </p:txBody>
      </p:sp>
    </p:spTree>
    <p:extLst>
      <p:ext uri="{BB962C8B-B14F-4D97-AF65-F5344CB8AC3E}">
        <p14:creationId xmlns:p14="http://schemas.microsoft.com/office/powerpoint/2010/main" val="1984962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3640BF57-4C3F-4375-845F-6D876B2E14C6}" type="slidenum">
              <a:rPr lang="en-US" smtClean="0"/>
              <a:pPr/>
              <a:t>29</a:t>
            </a:fld>
            <a:endParaRPr lang="en-US"/>
          </a:p>
        </p:txBody>
      </p:sp>
      <p:pic>
        <p:nvPicPr>
          <p:cNvPr id="3074" name="Picture 2" descr="C:\Users\Iolanda\Desktop\lid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339447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Iolanda\Desktop\li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200" y="914400"/>
            <a:ext cx="3228340"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5715000"/>
            <a:ext cx="7848600" cy="369332"/>
          </a:xfrm>
          <a:prstGeom prst="rect">
            <a:avLst/>
          </a:prstGeom>
          <a:noFill/>
        </p:spPr>
        <p:txBody>
          <a:bodyPr wrap="square" rtlCol="0">
            <a:spAutoFit/>
          </a:bodyPr>
          <a:lstStyle/>
          <a:p>
            <a:r>
              <a:rPr lang="ro-RO" b="1" dirty="0" smtClean="0"/>
              <a:t>Casa de Medici				Domul din Florenţa</a:t>
            </a:r>
            <a:endParaRPr lang="en-US" b="1" dirty="0"/>
          </a:p>
        </p:txBody>
      </p:sp>
    </p:spTree>
    <p:extLst>
      <p:ext uri="{BB962C8B-B14F-4D97-AF65-F5344CB8AC3E}">
        <p14:creationId xmlns:p14="http://schemas.microsoft.com/office/powerpoint/2010/main" val="3142632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615857"/>
            <a:ext cx="8229600" cy="3108543"/>
          </a:xfrm>
          <a:prstGeom prst="rect">
            <a:avLst/>
          </a:prstGeom>
        </p:spPr>
        <p:txBody>
          <a:bodyPr wrap="square">
            <a:spAutoFit/>
          </a:bodyPr>
          <a:lstStyle/>
          <a:p>
            <a:pPr algn="ctr"/>
            <a:r>
              <a:rPr lang="en-US" sz="2800" b="1" dirty="0" err="1" smtClean="0"/>
              <a:t>Scopul</a:t>
            </a:r>
            <a:r>
              <a:rPr lang="en-US" sz="2800" b="1" dirty="0" smtClean="0"/>
              <a:t> </a:t>
            </a:r>
            <a:r>
              <a:rPr lang="en-US" sz="2800" b="1" dirty="0" err="1" smtClean="0"/>
              <a:t>cursului</a:t>
            </a:r>
            <a:r>
              <a:rPr lang="ro-RO" sz="2800" b="1" dirty="0" smtClean="0"/>
              <a:t>:</a:t>
            </a:r>
            <a:endParaRPr lang="ro-RO" sz="2800" dirty="0" smtClean="0"/>
          </a:p>
          <a:p>
            <a:r>
              <a:rPr lang="ro-RO" sz="2800" b="1" dirty="0" smtClean="0"/>
              <a:t>	</a:t>
            </a:r>
          </a:p>
          <a:p>
            <a:r>
              <a:rPr lang="ro-RO" sz="2800" b="1" dirty="0" smtClean="0"/>
              <a:t>	</a:t>
            </a:r>
            <a:r>
              <a:rPr lang="ro-RO" sz="2800" dirty="0"/>
              <a:t>Cursul a vizat identificarea metodelor şi tehnicilor de eficientizare a managementului clasei şi de motivare a elevilor pentru implicarea acestora în activitatea didactică</a:t>
            </a:r>
            <a:r>
              <a:rPr lang="ro-RO" sz="2800" dirty="0" smtClean="0"/>
              <a:t>, pentru </a:t>
            </a:r>
            <a:r>
              <a:rPr lang="ro-RO" sz="2800" dirty="0"/>
              <a:t>reducerea absenteismului şi eşecului şcolar.</a:t>
            </a:r>
            <a:endParaRPr lang="en-US" sz="2800" dirty="0" smtClean="0"/>
          </a:p>
        </p:txBody>
      </p:sp>
    </p:spTree>
    <p:extLst>
      <p:ext uri="{BB962C8B-B14F-4D97-AF65-F5344CB8AC3E}">
        <p14:creationId xmlns:p14="http://schemas.microsoft.com/office/powerpoint/2010/main" val="18896835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3640BF57-4C3F-4375-845F-6D876B2E14C6}" type="slidenum">
              <a:rPr lang="en-US" smtClean="0"/>
              <a:pPr/>
              <a:t>30</a:t>
            </a:fld>
            <a:endParaRPr lang="en-US"/>
          </a:p>
        </p:txBody>
      </p:sp>
      <p:pic>
        <p:nvPicPr>
          <p:cNvPr id="4098" name="Picture 2" descr="C:\Users\Iolanda\Desktop\lid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339447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Iolanda\Desktop\lid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14400"/>
            <a:ext cx="3962400" cy="4495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5715000"/>
            <a:ext cx="8077200" cy="381000"/>
          </a:xfrm>
          <a:prstGeom prst="rect">
            <a:avLst/>
          </a:prstGeom>
          <a:noFill/>
        </p:spPr>
        <p:txBody>
          <a:bodyPr wrap="square" rtlCol="0">
            <a:spAutoFit/>
          </a:bodyPr>
          <a:lstStyle/>
          <a:p>
            <a:r>
              <a:rPr lang="ro-RO" b="1" dirty="0" smtClean="0"/>
              <a:t>Altarul Santa Croce				         Râul Arno</a:t>
            </a:r>
            <a:endParaRPr lang="en-US" b="1" dirty="0"/>
          </a:p>
        </p:txBody>
      </p:sp>
    </p:spTree>
    <p:extLst>
      <p:ext uri="{BB962C8B-B14F-4D97-AF65-F5344CB8AC3E}">
        <p14:creationId xmlns:p14="http://schemas.microsoft.com/office/powerpoint/2010/main" val="1866437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3640BF57-4C3F-4375-845F-6D876B2E14C6}" type="slidenum">
              <a:rPr lang="en-US" smtClean="0"/>
              <a:pPr/>
              <a:t>31</a:t>
            </a:fld>
            <a:endParaRPr lang="en-US"/>
          </a:p>
        </p:txBody>
      </p:sp>
      <p:pic>
        <p:nvPicPr>
          <p:cNvPr id="5122" name="Picture 2" descr="C:\Users\Iolanda\Desktop\lid 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54864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Iolanda\Desktop\lid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066800"/>
            <a:ext cx="2514600" cy="4038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5410200"/>
            <a:ext cx="8610600" cy="646331"/>
          </a:xfrm>
          <a:prstGeom prst="rect">
            <a:avLst/>
          </a:prstGeom>
          <a:noFill/>
        </p:spPr>
        <p:txBody>
          <a:bodyPr wrap="square" rtlCol="0">
            <a:spAutoFit/>
          </a:bodyPr>
          <a:lstStyle/>
          <a:p>
            <a:r>
              <a:rPr lang="ro-RO" b="1" dirty="0" smtClean="0"/>
              <a:t>Piaţa San Lorenzo					     „Buna Vestire” – </a:t>
            </a:r>
            <a:r>
              <a:rPr lang="ro-RO" sz="1400" b="1" dirty="0" smtClean="0">
                <a:latin typeface="Times New Roman" pitchFamily="18" charset="0"/>
                <a:cs typeface="Times New Roman" pitchFamily="18" charset="0"/>
              </a:rPr>
              <a:t>icoana                         			                                                                                originală a lui </a:t>
            </a:r>
            <a:r>
              <a:rPr lang="ro-RO" sz="1400" dirty="0" smtClean="0">
                <a:latin typeface="Times New Roman" pitchFamily="18" charset="0"/>
                <a:cs typeface="Times New Roman" pitchFamily="18" charset="0"/>
              </a:rPr>
              <a:t>Michelangel</a:t>
            </a:r>
            <a:r>
              <a:rPr lang="ro-RO" dirty="0" smtClean="0">
                <a:latin typeface="Times New Roman" pitchFamily="18" charset="0"/>
                <a:cs typeface="Times New Roman" pitchFamily="18" charset="0"/>
              </a:rPr>
              <a:t>o</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461118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859613"/>
            <a:ext cx="7050520" cy="769441"/>
          </a:xfrm>
          <a:prstGeom prst="rect">
            <a:avLst/>
          </a:prstGeom>
        </p:spPr>
        <p:txBody>
          <a:bodyPr wrap="none">
            <a:spAutoFit/>
          </a:bodyPr>
          <a:lstStyle/>
          <a:p>
            <a:r>
              <a:rPr lang="ro-RO" sz="4400" b="1" dirty="0"/>
              <a:t>IV</a:t>
            </a:r>
            <a:r>
              <a:rPr lang="ro-RO" sz="4400" b="1" dirty="0" smtClean="0"/>
              <a:t>.</a:t>
            </a:r>
            <a:r>
              <a:rPr lang="en-US" sz="4400" b="1" dirty="0" smtClean="0"/>
              <a:t> </a:t>
            </a:r>
            <a:r>
              <a:rPr lang="en-US" sz="4400" b="1" dirty="0" err="1" smtClean="0"/>
              <a:t>Imagini</a:t>
            </a:r>
            <a:r>
              <a:rPr lang="ro-RO" sz="4400" b="1" dirty="0" smtClean="0"/>
              <a:t> </a:t>
            </a:r>
            <a:r>
              <a:rPr lang="en-US" sz="4400" b="1" dirty="0" smtClean="0"/>
              <a:t>din </a:t>
            </a:r>
            <a:r>
              <a:rPr lang="ro-RO" sz="4400" b="1" dirty="0" smtClean="0"/>
              <a:t>cadrul </a:t>
            </a:r>
            <a:r>
              <a:rPr lang="ro-RO" sz="4400" b="1" dirty="0"/>
              <a:t>cursului</a:t>
            </a:r>
            <a:endParaRPr lang="en-US" sz="4400" b="1" dirty="0"/>
          </a:p>
        </p:txBody>
      </p:sp>
    </p:spTree>
    <p:extLst>
      <p:ext uri="{BB962C8B-B14F-4D97-AF65-F5344CB8AC3E}">
        <p14:creationId xmlns:p14="http://schemas.microsoft.com/office/powerpoint/2010/main" val="18896835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514600"/>
            <a:ext cx="3456709" cy="400110"/>
          </a:xfrm>
          <a:prstGeom prst="rect">
            <a:avLst/>
          </a:prstGeom>
        </p:spPr>
        <p:txBody>
          <a:bodyPr wrap="square">
            <a:spAutoFit/>
          </a:bodyPr>
          <a:lstStyle/>
          <a:p>
            <a:r>
              <a:rPr lang="ro-RO" sz="2000" dirty="0" smtClean="0"/>
              <a:t>	</a:t>
            </a:r>
            <a:endParaRPr lang="en-US" sz="2400" dirty="0"/>
          </a:p>
        </p:txBody>
      </p:sp>
      <p:pic>
        <p:nvPicPr>
          <p:cNvPr id="5122" name="Picture 2" descr="C:\Users\Iolanda\Desktop\Florenta\47232858_545990442538736_760409284283046297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373380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Iolanda\Desktop\Florenta\47572826_547207989083648_1940633655042899968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762000"/>
            <a:ext cx="4114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5791200"/>
            <a:ext cx="8458200" cy="369332"/>
          </a:xfrm>
          <a:prstGeom prst="rect">
            <a:avLst/>
          </a:prstGeom>
          <a:noFill/>
        </p:spPr>
        <p:txBody>
          <a:bodyPr wrap="square" rtlCol="0">
            <a:spAutoFit/>
          </a:bodyPr>
          <a:lstStyle/>
          <a:p>
            <a:r>
              <a:rPr lang="ro-RO" b="1" dirty="0" smtClean="0"/>
              <a:t>           Concentrare 				                      Relaxare</a:t>
            </a:r>
            <a:endParaRPr lang="en-US" b="1" dirty="0"/>
          </a:p>
        </p:txBody>
      </p:sp>
    </p:spTree>
    <p:extLst>
      <p:ext uri="{BB962C8B-B14F-4D97-AF65-F5344CB8AC3E}">
        <p14:creationId xmlns:p14="http://schemas.microsoft.com/office/powerpoint/2010/main" val="1889683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133600"/>
            <a:ext cx="4572000" cy="461665"/>
          </a:xfrm>
          <a:prstGeom prst="rect">
            <a:avLst/>
          </a:prstGeom>
        </p:spPr>
        <p:txBody>
          <a:bodyPr wrap="square">
            <a:spAutoFit/>
          </a:bodyPr>
          <a:lstStyle/>
          <a:p>
            <a:r>
              <a:rPr lang="ro-RO" sz="2400" dirty="0" smtClean="0"/>
              <a:t>	</a:t>
            </a:r>
            <a:endParaRPr lang="en-US" sz="2400" dirty="0"/>
          </a:p>
        </p:txBody>
      </p:sp>
      <p:pic>
        <p:nvPicPr>
          <p:cNvPr id="6146" name="Picture 2" descr="C:\Users\Iolanda\Desktop\Florenta\47395420_547573619047085_359961461621837004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3714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Iolanda\Desktop\Florenta\47573613_547573639047083_624132618969310822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838200"/>
            <a:ext cx="348615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6019800"/>
            <a:ext cx="8058150" cy="381000"/>
          </a:xfrm>
          <a:prstGeom prst="rect">
            <a:avLst/>
          </a:prstGeom>
          <a:noFill/>
        </p:spPr>
        <p:txBody>
          <a:bodyPr wrap="square" rtlCol="0">
            <a:spAutoFit/>
          </a:bodyPr>
          <a:lstStyle/>
          <a:p>
            <a:pPr algn="ctr"/>
            <a:r>
              <a:rPr lang="ro-RO" b="1" dirty="0" smtClean="0"/>
              <a:t>Artiştii!</a:t>
            </a:r>
            <a:endParaRPr lang="en-US" b="1" dirty="0"/>
          </a:p>
        </p:txBody>
      </p:sp>
    </p:spTree>
    <p:extLst>
      <p:ext uri="{BB962C8B-B14F-4D97-AF65-F5344CB8AC3E}">
        <p14:creationId xmlns:p14="http://schemas.microsoft.com/office/powerpoint/2010/main" val="13126362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Iolanda\Desktop\Florenta\47686019_547581339046313_219765306649529548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685801"/>
            <a:ext cx="31242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Iolanda\Desktop\Florenta\47681798_547573715713742_591620204876372377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70857"/>
            <a:ext cx="3518808" cy="46917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5867400"/>
            <a:ext cx="7848600" cy="369332"/>
          </a:xfrm>
          <a:prstGeom prst="rect">
            <a:avLst/>
          </a:prstGeom>
          <a:noFill/>
        </p:spPr>
        <p:txBody>
          <a:bodyPr wrap="square" rtlCol="0">
            <a:spAutoFit/>
          </a:bodyPr>
          <a:lstStyle/>
          <a:p>
            <a:pPr algn="ctr"/>
            <a:r>
              <a:rPr lang="ro-RO" b="1" dirty="0" smtClean="0"/>
              <a:t>Metode de predare - teatru</a:t>
            </a:r>
            <a:endParaRPr lang="en-US" b="1" dirty="0"/>
          </a:p>
        </p:txBody>
      </p:sp>
    </p:spTree>
    <p:extLst>
      <p:ext uri="{BB962C8B-B14F-4D97-AF65-F5344CB8AC3E}">
        <p14:creationId xmlns:p14="http://schemas.microsoft.com/office/powerpoint/2010/main" val="1312636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3640BF57-4C3F-4375-845F-6D876B2E14C6}" type="slidenum">
              <a:rPr lang="en-US" smtClean="0"/>
              <a:pPr/>
              <a:t>36</a:t>
            </a:fld>
            <a:endParaRPr lang="en-US"/>
          </a:p>
        </p:txBody>
      </p:sp>
      <p:pic>
        <p:nvPicPr>
          <p:cNvPr id="6147" name="Picture 3" descr="C:\Users\Iolanda\Desktop\lid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914400"/>
            <a:ext cx="3543300" cy="47244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Iolanda\Desktop\lid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066800"/>
            <a:ext cx="3429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4400" y="5715000"/>
            <a:ext cx="7620000" cy="381000"/>
          </a:xfrm>
          <a:prstGeom prst="rect">
            <a:avLst/>
          </a:prstGeom>
          <a:noFill/>
        </p:spPr>
        <p:txBody>
          <a:bodyPr wrap="square" rtlCol="0">
            <a:spAutoFit/>
          </a:bodyPr>
          <a:lstStyle/>
          <a:p>
            <a:r>
              <a:rPr lang="ro-RO" b="1" dirty="0" smtClean="0"/>
              <a:t>Concentrare!				Relaxare!</a:t>
            </a:r>
            <a:endParaRPr lang="en-US" b="1" dirty="0"/>
          </a:p>
        </p:txBody>
      </p:sp>
    </p:spTree>
    <p:extLst>
      <p:ext uri="{BB962C8B-B14F-4D97-AF65-F5344CB8AC3E}">
        <p14:creationId xmlns:p14="http://schemas.microsoft.com/office/powerpoint/2010/main" val="31461134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40BF57-4C3F-4375-845F-6D876B2E14C6}" type="slidenum">
              <a:rPr lang="en-US" smtClean="0"/>
              <a:pPr/>
              <a:t>37</a:t>
            </a:fld>
            <a:endParaRPr lang="en-US"/>
          </a:p>
        </p:txBody>
      </p:sp>
      <p:pic>
        <p:nvPicPr>
          <p:cNvPr id="8195" name="Picture 3" descr="C:\Users\Iolanda\Desktop\Florenta\47578535_548365065634607_356386275439568486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66800"/>
            <a:ext cx="6096000" cy="46433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5000" y="5943600"/>
            <a:ext cx="4343400" cy="646331"/>
          </a:xfrm>
          <a:prstGeom prst="rect">
            <a:avLst/>
          </a:prstGeom>
          <a:noFill/>
        </p:spPr>
        <p:txBody>
          <a:bodyPr wrap="square" rtlCol="0">
            <a:spAutoFit/>
          </a:bodyPr>
          <a:lstStyle/>
          <a:p>
            <a:r>
              <a:rPr lang="ro-RO" sz="3600" dirty="0" smtClean="0"/>
              <a:t>Final de curs ...</a:t>
            </a:r>
            <a:endParaRPr lang="en-US" sz="3600" dirty="0"/>
          </a:p>
        </p:txBody>
      </p:sp>
    </p:spTree>
    <p:extLst>
      <p:ext uri="{BB962C8B-B14F-4D97-AF65-F5344CB8AC3E}">
        <p14:creationId xmlns:p14="http://schemas.microsoft.com/office/powerpoint/2010/main" val="27240684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3640BF57-4C3F-4375-845F-6D876B2E14C6}" type="slidenum">
              <a:rPr lang="en-US" smtClean="0"/>
              <a:pPr/>
              <a:t>38</a:t>
            </a:fld>
            <a:endParaRPr lang="en-US"/>
          </a:p>
        </p:txBody>
      </p:sp>
      <p:pic>
        <p:nvPicPr>
          <p:cNvPr id="7170" name="Picture 2" descr="C:\Users\Iolanda\Desktop\lid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339447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Iolanda\Desktop\Florenta\47575817_546595022478278_255333815029858304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990600"/>
            <a:ext cx="3505200" cy="467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5867400"/>
            <a:ext cx="7848600" cy="369332"/>
          </a:xfrm>
          <a:prstGeom prst="rect">
            <a:avLst/>
          </a:prstGeom>
          <a:noFill/>
        </p:spPr>
        <p:txBody>
          <a:bodyPr wrap="square" rtlCol="0">
            <a:spAutoFit/>
          </a:bodyPr>
          <a:lstStyle/>
          <a:p>
            <a:r>
              <a:rPr lang="ro-RO" b="1" dirty="0" smtClean="0"/>
              <a:t>Începe cursul!				În timpul orei!</a:t>
            </a:r>
            <a:endParaRPr lang="en-US" b="1" dirty="0"/>
          </a:p>
        </p:txBody>
      </p:sp>
    </p:spTree>
    <p:extLst>
      <p:ext uri="{BB962C8B-B14F-4D97-AF65-F5344CB8AC3E}">
        <p14:creationId xmlns:p14="http://schemas.microsoft.com/office/powerpoint/2010/main" val="17867726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3640BF57-4C3F-4375-845F-6D876B2E14C6}" type="slidenum">
              <a:rPr lang="en-US" smtClean="0"/>
              <a:pPr/>
              <a:t>39</a:t>
            </a:fld>
            <a:endParaRPr lang="en-US"/>
          </a:p>
        </p:txBody>
      </p:sp>
      <p:pic>
        <p:nvPicPr>
          <p:cNvPr id="2050" name="Picture 2" descr="C:\Users\Iolanda\Desktop\lid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011237"/>
            <a:ext cx="3505200" cy="4673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Iolanda\Desktop\lid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914400"/>
            <a:ext cx="3600450"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5867400"/>
            <a:ext cx="8172450" cy="381000"/>
          </a:xfrm>
          <a:prstGeom prst="rect">
            <a:avLst/>
          </a:prstGeom>
          <a:noFill/>
        </p:spPr>
        <p:txBody>
          <a:bodyPr wrap="square" rtlCol="0">
            <a:spAutoFit/>
          </a:bodyPr>
          <a:lstStyle/>
          <a:p>
            <a:pPr algn="ctr"/>
            <a:r>
              <a:rPr lang="ro-RO" b="1" dirty="0" smtClean="0"/>
              <a:t>Italia în farfurie!</a:t>
            </a:r>
            <a:endParaRPr lang="en-US" b="1" dirty="0"/>
          </a:p>
        </p:txBody>
      </p:sp>
    </p:spTree>
    <p:extLst>
      <p:ext uri="{BB962C8B-B14F-4D97-AF65-F5344CB8AC3E}">
        <p14:creationId xmlns:p14="http://schemas.microsoft.com/office/powerpoint/2010/main" val="1795363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161395"/>
            <a:ext cx="8153400" cy="4832092"/>
          </a:xfrm>
          <a:prstGeom prst="rect">
            <a:avLst/>
          </a:prstGeom>
        </p:spPr>
        <p:txBody>
          <a:bodyPr wrap="square">
            <a:spAutoFit/>
          </a:bodyPr>
          <a:lstStyle/>
          <a:p>
            <a:r>
              <a:rPr lang="ro-RO" sz="2800" dirty="0" smtClean="0"/>
              <a:t>	</a:t>
            </a:r>
            <a:r>
              <a:rPr lang="en-US" sz="2800" b="1" dirty="0" err="1" smtClean="0"/>
              <a:t>Obiectivele</a:t>
            </a:r>
            <a:r>
              <a:rPr lang="en-US" sz="2800" b="1" dirty="0" smtClean="0"/>
              <a:t> </a:t>
            </a:r>
            <a:r>
              <a:rPr lang="en-US" sz="2800" b="1" dirty="0" err="1" smtClean="0"/>
              <a:t>cursului</a:t>
            </a:r>
            <a:r>
              <a:rPr lang="ro-RO" sz="2800" b="1" dirty="0" smtClean="0"/>
              <a:t>:  </a:t>
            </a:r>
          </a:p>
          <a:p>
            <a:endParaRPr lang="ro-RO" sz="2800" dirty="0" smtClean="0"/>
          </a:p>
          <a:p>
            <a:pPr marL="457200" indent="-457200">
              <a:buFont typeface="Wingdings" pitchFamily="2" charset="2"/>
              <a:buChar char="§"/>
            </a:pPr>
            <a:r>
              <a:rPr lang="en-US" sz="2800" dirty="0" smtClean="0"/>
              <a:t>S</a:t>
            </a:r>
            <a:r>
              <a:rPr lang="ro-RO" sz="2800" dirty="0" smtClean="0"/>
              <a:t>ă-şi aprofundeze cunoştinţele despre utilizarea TIC în clasă.</a:t>
            </a:r>
          </a:p>
          <a:p>
            <a:pPr marL="457200" indent="-457200">
              <a:buFont typeface="Wingdings" pitchFamily="2" charset="2"/>
              <a:buChar char="§"/>
            </a:pPr>
            <a:r>
              <a:rPr lang="ro-RO" sz="2800" dirty="0" smtClean="0"/>
              <a:t>Să experimenteze noi instrumente: The Flipped Classroom, Quizizz, TED, Quizlet</a:t>
            </a:r>
            <a:r>
              <a:rPr lang="en-US" sz="2800" dirty="0" smtClean="0"/>
              <a:t>,</a:t>
            </a:r>
            <a:r>
              <a:rPr lang="en-US" sz="2800" dirty="0" err="1" smtClean="0"/>
              <a:t>teatru</a:t>
            </a:r>
            <a:r>
              <a:rPr lang="ro-RO" sz="2800" dirty="0" smtClean="0"/>
              <a:t> etc.</a:t>
            </a:r>
          </a:p>
          <a:p>
            <a:pPr marL="457200" indent="-457200">
              <a:buFont typeface="Wingdings" pitchFamily="2" charset="2"/>
              <a:buChar char="§"/>
            </a:pPr>
            <a:r>
              <a:rPr lang="ro-RO" sz="2800" dirty="0" smtClean="0"/>
              <a:t>Să se </a:t>
            </a:r>
            <a:r>
              <a:rPr lang="ro-RO" sz="2800" dirty="0" smtClean="0"/>
              <a:t>familiarizeze </a:t>
            </a:r>
            <a:r>
              <a:rPr lang="ro-RO" sz="2800" dirty="0" smtClean="0"/>
              <a:t>cu paltforma EDMODO</a:t>
            </a:r>
            <a:r>
              <a:rPr lang="en-US" sz="2800" dirty="0" smtClean="0"/>
              <a:t>.</a:t>
            </a:r>
            <a:endParaRPr lang="ro-RO" sz="2800" dirty="0" smtClean="0"/>
          </a:p>
          <a:p>
            <a:pPr marL="457200" indent="-457200">
              <a:buFont typeface="Wingdings" pitchFamily="2" charset="2"/>
              <a:buChar char="§"/>
            </a:pPr>
            <a:r>
              <a:rPr lang="ro-RO" sz="2800" dirty="0" smtClean="0"/>
              <a:t>Să-şi aprofundeze cunoştinţele lingvistice în  limba engleză</a:t>
            </a:r>
            <a:r>
              <a:rPr lang="en-US" sz="2800" dirty="0" smtClean="0"/>
              <a:t>.</a:t>
            </a:r>
            <a:endParaRPr lang="en-US" sz="2800" dirty="0"/>
          </a:p>
          <a:p>
            <a:pPr marL="457200" indent="-457200">
              <a:buFont typeface="Wingdings" pitchFamily="2" charset="2"/>
              <a:buChar char="§"/>
            </a:pPr>
            <a:r>
              <a:rPr lang="en-US" sz="2800" dirty="0" smtClean="0"/>
              <a:t>S</a:t>
            </a:r>
            <a:r>
              <a:rPr lang="ro-RO" sz="2800" dirty="0" smtClean="0"/>
              <a:t>ă facă schimb de bune practici între sistemele de învăţământ din ţările participante.</a:t>
            </a:r>
            <a:endParaRPr lang="ro-RO" sz="2800" dirty="0" smtClean="0"/>
          </a:p>
        </p:txBody>
      </p:sp>
      <p:sp>
        <p:nvSpPr>
          <p:cNvPr id="2" name="Slide Number Placeholder 1"/>
          <p:cNvSpPr>
            <a:spLocks noGrp="1"/>
          </p:cNvSpPr>
          <p:nvPr>
            <p:ph type="sldNum" sz="quarter" idx="12"/>
          </p:nvPr>
        </p:nvSpPr>
        <p:spPr/>
        <p:txBody>
          <a:bodyPr/>
          <a:lstStyle/>
          <a:p>
            <a:fld id="{3640BF57-4C3F-4375-845F-6D876B2E14C6}" type="slidenum">
              <a:rPr lang="en-US" smtClean="0"/>
              <a:pPr/>
              <a:t>4</a:t>
            </a:fld>
            <a:endParaRPr lang="en-US"/>
          </a:p>
        </p:txBody>
      </p:sp>
    </p:spTree>
    <p:extLst>
      <p:ext uri="{BB962C8B-B14F-4D97-AF65-F5344CB8AC3E}">
        <p14:creationId xmlns:p14="http://schemas.microsoft.com/office/powerpoint/2010/main" val="42809191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3640BF57-4C3F-4375-845F-6D876B2E14C6}" type="slidenum">
              <a:rPr lang="en-US" smtClean="0"/>
              <a:pPr/>
              <a:t>40</a:t>
            </a:fld>
            <a:endParaRPr lang="en-US"/>
          </a:p>
        </p:txBody>
      </p:sp>
      <p:pic>
        <p:nvPicPr>
          <p:cNvPr id="8194" name="Picture 2" descr="C:\Users\Iolanda\Desktop\lid4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3394472" cy="4983163"/>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Iolanda\Desktop\lid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4943" y="914400"/>
            <a:ext cx="3429000"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6229866"/>
            <a:ext cx="7638143" cy="369332"/>
          </a:xfrm>
          <a:prstGeom prst="rect">
            <a:avLst/>
          </a:prstGeom>
          <a:noFill/>
        </p:spPr>
        <p:txBody>
          <a:bodyPr wrap="square" rtlCol="0">
            <a:spAutoFit/>
          </a:bodyPr>
          <a:lstStyle/>
          <a:p>
            <a:pPr algn="ctr"/>
            <a:r>
              <a:rPr lang="ro-RO" b="1" dirty="0" smtClean="0"/>
              <a:t>Pizza!</a:t>
            </a:r>
            <a:endParaRPr lang="en-US" b="1" dirty="0"/>
          </a:p>
        </p:txBody>
      </p:sp>
    </p:spTree>
    <p:extLst>
      <p:ext uri="{BB962C8B-B14F-4D97-AF65-F5344CB8AC3E}">
        <p14:creationId xmlns:p14="http://schemas.microsoft.com/office/powerpoint/2010/main" val="37663535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3640BF57-4C3F-4375-845F-6D876B2E14C6}" type="slidenum">
              <a:rPr lang="en-US" smtClean="0"/>
              <a:pPr/>
              <a:t>41</a:t>
            </a:fld>
            <a:endParaRPr lang="en-US"/>
          </a:p>
        </p:txBody>
      </p:sp>
      <p:pic>
        <p:nvPicPr>
          <p:cNvPr id="9218" name="Picture 2" descr="C:\Users\Iolanda\Desktop\lid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799" y="990600"/>
            <a:ext cx="3374863" cy="44958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Iolanda\Desktop\lid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7671" y="990600"/>
            <a:ext cx="3317662" cy="441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43000" y="5638800"/>
            <a:ext cx="7772400" cy="369332"/>
          </a:xfrm>
          <a:prstGeom prst="rect">
            <a:avLst/>
          </a:prstGeom>
          <a:noFill/>
        </p:spPr>
        <p:txBody>
          <a:bodyPr wrap="square" rtlCol="0">
            <a:spAutoFit/>
          </a:bodyPr>
          <a:lstStyle/>
          <a:p>
            <a:pPr algn="ctr"/>
            <a:r>
              <a:rPr lang="ro-RO" b="1" dirty="0" smtClean="0"/>
              <a:t>Specialităţi culinare italiene</a:t>
            </a:r>
            <a:endParaRPr lang="en-US" b="1" dirty="0"/>
          </a:p>
        </p:txBody>
      </p:sp>
    </p:spTree>
    <p:extLst>
      <p:ext uri="{BB962C8B-B14F-4D97-AF65-F5344CB8AC3E}">
        <p14:creationId xmlns:p14="http://schemas.microsoft.com/office/powerpoint/2010/main" val="2515067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3640BF57-4C3F-4375-845F-6D876B2E14C6}" type="slidenum">
              <a:rPr lang="en-US" smtClean="0"/>
              <a:pPr/>
              <a:t>42</a:t>
            </a:fld>
            <a:endParaRPr lang="en-US"/>
          </a:p>
        </p:txBody>
      </p:sp>
      <p:pic>
        <p:nvPicPr>
          <p:cNvPr id="10242" name="Picture 2" descr="C:\Users\Iolanda\Desktop\lid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142999"/>
            <a:ext cx="3505200" cy="4669427"/>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Iolanda\Desktop\lid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342" y="1066800"/>
            <a:ext cx="3489265"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5943600"/>
            <a:ext cx="7647607" cy="369332"/>
          </a:xfrm>
          <a:prstGeom prst="rect">
            <a:avLst/>
          </a:prstGeom>
          <a:noFill/>
        </p:spPr>
        <p:txBody>
          <a:bodyPr wrap="square" rtlCol="0">
            <a:spAutoFit/>
          </a:bodyPr>
          <a:lstStyle/>
          <a:p>
            <a:pPr algn="ctr"/>
            <a:r>
              <a:rPr lang="ro-RO" b="1" dirty="0" smtClean="0"/>
              <a:t>Multă, multă ingheţată!!!!!!!!!!!</a:t>
            </a:r>
            <a:endParaRPr lang="en-US" b="1" dirty="0"/>
          </a:p>
        </p:txBody>
      </p:sp>
    </p:spTree>
    <p:extLst>
      <p:ext uri="{BB962C8B-B14F-4D97-AF65-F5344CB8AC3E}">
        <p14:creationId xmlns:p14="http://schemas.microsoft.com/office/powerpoint/2010/main" val="14041028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3640BF57-4C3F-4375-845F-6D876B2E14C6}" type="slidenum">
              <a:rPr lang="en-US" smtClean="0"/>
              <a:pPr/>
              <a:t>43</a:t>
            </a:fld>
            <a:endParaRPr lang="en-US"/>
          </a:p>
        </p:txBody>
      </p:sp>
      <p:pic>
        <p:nvPicPr>
          <p:cNvPr id="11266" name="Picture 2" descr="C:\Users\Iolanda\Desktop\lid9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339447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Iolanda\Desktop\cumparatu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143000"/>
            <a:ext cx="3505200" cy="467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5943600"/>
            <a:ext cx="7620000" cy="369332"/>
          </a:xfrm>
          <a:prstGeom prst="rect">
            <a:avLst/>
          </a:prstGeom>
          <a:noFill/>
        </p:spPr>
        <p:txBody>
          <a:bodyPr wrap="square" rtlCol="0">
            <a:spAutoFit/>
          </a:bodyPr>
          <a:lstStyle/>
          <a:p>
            <a:pPr algn="ctr"/>
            <a:r>
              <a:rPr lang="ro-RO" b="1" dirty="0" smtClean="0"/>
              <a:t>O cafea bunăăăă!</a:t>
            </a:r>
            <a:endParaRPr lang="en-US" b="1" dirty="0"/>
          </a:p>
        </p:txBody>
      </p:sp>
    </p:spTree>
    <p:extLst>
      <p:ext uri="{BB962C8B-B14F-4D97-AF65-F5344CB8AC3E}">
        <p14:creationId xmlns:p14="http://schemas.microsoft.com/office/powerpoint/2010/main" val="23713459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3640BF57-4C3F-4375-845F-6D876B2E14C6}" type="slidenum">
              <a:rPr lang="en-US" smtClean="0"/>
              <a:pPr/>
              <a:t>44</a:t>
            </a:fld>
            <a:endParaRPr lang="en-US"/>
          </a:p>
        </p:txBody>
      </p:sp>
      <p:pic>
        <p:nvPicPr>
          <p:cNvPr id="12290" name="Picture 2" descr="C:\Users\Iolanda\Desktop\lid2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2667000" cy="3552825"/>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Iolanda\Desktop\lid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59429"/>
            <a:ext cx="2667000" cy="355282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Iolanda\Desktop\lid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934029"/>
            <a:ext cx="2667000" cy="35528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1714" y="5512254"/>
            <a:ext cx="8382000" cy="369332"/>
          </a:xfrm>
          <a:prstGeom prst="rect">
            <a:avLst/>
          </a:prstGeom>
          <a:noFill/>
        </p:spPr>
        <p:txBody>
          <a:bodyPr wrap="square" rtlCol="0">
            <a:spAutoFit/>
          </a:bodyPr>
          <a:lstStyle/>
          <a:p>
            <a:pPr algn="ctr"/>
            <a:r>
              <a:rPr lang="ro-RO" b="1" dirty="0" smtClean="0"/>
              <a:t>La cumpărături!</a:t>
            </a:r>
            <a:endParaRPr lang="en-US" b="1" dirty="0"/>
          </a:p>
        </p:txBody>
      </p:sp>
    </p:spTree>
    <p:extLst>
      <p:ext uri="{BB962C8B-B14F-4D97-AF65-F5344CB8AC3E}">
        <p14:creationId xmlns:p14="http://schemas.microsoft.com/office/powerpoint/2010/main" val="15131024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Momente</a:t>
            </a:r>
            <a:r>
              <a:rPr lang="en-US" dirty="0" smtClean="0"/>
              <a:t> de r</a:t>
            </a:r>
            <a:r>
              <a:rPr lang="ro-RO" dirty="0" smtClean="0"/>
              <a:t>ăsfăţ</a:t>
            </a:r>
          </a:p>
          <a:p>
            <a:endParaRPr lang="ro-RO" dirty="0" smtClean="0"/>
          </a:p>
          <a:p>
            <a:endParaRPr lang="en-US" dirty="0"/>
          </a:p>
        </p:txBody>
      </p:sp>
      <p:sp>
        <p:nvSpPr>
          <p:cNvPr id="4" name="Slide Number Placeholder 3"/>
          <p:cNvSpPr>
            <a:spLocks noGrp="1"/>
          </p:cNvSpPr>
          <p:nvPr>
            <p:ph type="sldNum" sz="quarter" idx="12"/>
          </p:nvPr>
        </p:nvSpPr>
        <p:spPr/>
        <p:txBody>
          <a:bodyPr/>
          <a:lstStyle/>
          <a:p>
            <a:fld id="{3640BF57-4C3F-4375-845F-6D876B2E14C6}" type="slidenum">
              <a:rPr lang="en-US" smtClean="0"/>
              <a:pPr/>
              <a:t>45</a:t>
            </a:fld>
            <a:endParaRPr lang="en-US"/>
          </a:p>
        </p:txBody>
      </p:sp>
      <p:pic>
        <p:nvPicPr>
          <p:cNvPr id="1026" name="Picture 2" descr="C:\Users\Iolanda\Desktop\lid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743200"/>
            <a:ext cx="2362200" cy="3149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olanda\Desktop\lid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981200"/>
            <a:ext cx="2710542" cy="361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9227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3640BF57-4C3F-4375-845F-6D876B2E14C6}" type="slidenum">
              <a:rPr lang="en-US" smtClean="0"/>
              <a:pPr/>
              <a:t>46</a:t>
            </a:fld>
            <a:endParaRPr lang="en-US"/>
          </a:p>
        </p:txBody>
      </p:sp>
      <p:pic>
        <p:nvPicPr>
          <p:cNvPr id="9218" name="Picture 2" descr="C:\Users\Iolanda\Desktop\Florenta\47682358_548366978967749_3409125910333358080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7543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6019800"/>
            <a:ext cx="7391400" cy="369332"/>
          </a:xfrm>
          <a:prstGeom prst="rect">
            <a:avLst/>
          </a:prstGeom>
          <a:noFill/>
        </p:spPr>
        <p:txBody>
          <a:bodyPr wrap="square" rtlCol="0">
            <a:spAutoFit/>
          </a:bodyPr>
          <a:lstStyle/>
          <a:p>
            <a:pPr algn="ctr"/>
            <a:r>
              <a:rPr lang="ro-RO" b="1" dirty="0" smtClean="0"/>
              <a:t>Florenţa renascentistă!</a:t>
            </a:r>
            <a:endParaRPr lang="en-US" b="1" dirty="0"/>
          </a:p>
        </p:txBody>
      </p:sp>
    </p:spTree>
    <p:extLst>
      <p:ext uri="{BB962C8B-B14F-4D97-AF65-F5344CB8AC3E}">
        <p14:creationId xmlns:p14="http://schemas.microsoft.com/office/powerpoint/2010/main" val="488540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40BF57-4C3F-4375-845F-6D876B2E14C6}" type="slidenum">
              <a:rPr lang="en-US" smtClean="0"/>
              <a:pPr/>
              <a:t>5</a:t>
            </a:fld>
            <a:endParaRPr lang="en-US"/>
          </a:p>
        </p:txBody>
      </p:sp>
      <p:sp>
        <p:nvSpPr>
          <p:cNvPr id="5" name="Rectangle 4"/>
          <p:cNvSpPr/>
          <p:nvPr/>
        </p:nvSpPr>
        <p:spPr>
          <a:xfrm>
            <a:off x="533400" y="838200"/>
            <a:ext cx="8153400" cy="954107"/>
          </a:xfrm>
          <a:prstGeom prst="rect">
            <a:avLst/>
          </a:prstGeom>
        </p:spPr>
        <p:txBody>
          <a:bodyPr wrap="square">
            <a:spAutoFit/>
          </a:bodyPr>
          <a:lstStyle/>
          <a:p>
            <a:r>
              <a:rPr lang="ro-RO" sz="2800" dirty="0" smtClean="0"/>
              <a:t>	</a:t>
            </a:r>
            <a:r>
              <a:rPr lang="ro-RO" sz="2800" b="1" dirty="0" smtClean="0"/>
              <a:t>The Flipped Classroom:  </a:t>
            </a:r>
          </a:p>
          <a:p>
            <a:pPr lvl="1"/>
            <a:endParaRPr lang="ro-RO" sz="2800" dirty="0"/>
          </a:p>
        </p:txBody>
      </p:sp>
      <p:sp>
        <p:nvSpPr>
          <p:cNvPr id="2" name="Rectangle 1"/>
          <p:cNvSpPr/>
          <p:nvPr/>
        </p:nvSpPr>
        <p:spPr>
          <a:xfrm>
            <a:off x="1066800" y="2012353"/>
            <a:ext cx="7467600" cy="3970318"/>
          </a:xfrm>
          <a:prstGeom prst="rect">
            <a:avLst/>
          </a:prstGeom>
        </p:spPr>
        <p:txBody>
          <a:bodyPr wrap="square">
            <a:spAutoFit/>
          </a:bodyPr>
          <a:lstStyle/>
          <a:p>
            <a:pPr algn="just"/>
            <a:r>
              <a:rPr lang="en-US" sz="2800" dirty="0" err="1"/>
              <a:t>Principiul</a:t>
            </a:r>
            <a:r>
              <a:rPr lang="en-US" sz="2800" dirty="0"/>
              <a:t> </a:t>
            </a:r>
            <a:r>
              <a:rPr lang="en-US" sz="2800" dirty="0" err="1"/>
              <a:t>este</a:t>
            </a:r>
            <a:r>
              <a:rPr lang="en-US" sz="2800" dirty="0"/>
              <a:t> </a:t>
            </a:r>
            <a:r>
              <a:rPr lang="en-US" sz="2800" dirty="0" err="1"/>
              <a:t>următorul</a:t>
            </a:r>
            <a:r>
              <a:rPr lang="en-US" sz="2800" dirty="0"/>
              <a:t>: </a:t>
            </a:r>
            <a:r>
              <a:rPr lang="en-US" sz="2800" dirty="0" err="1"/>
              <a:t>elevii</a:t>
            </a:r>
            <a:r>
              <a:rPr lang="en-US" sz="2800" dirty="0"/>
              <a:t> </a:t>
            </a:r>
            <a:r>
              <a:rPr lang="en-US" sz="2800" dirty="0" err="1"/>
              <a:t>primesc</a:t>
            </a:r>
            <a:r>
              <a:rPr lang="en-US" sz="2800" dirty="0"/>
              <a:t> </a:t>
            </a:r>
            <a:r>
              <a:rPr lang="en-US" sz="2800" dirty="0" err="1"/>
              <a:t>cursuri</a:t>
            </a:r>
            <a:r>
              <a:rPr lang="en-US" sz="2800" dirty="0"/>
              <a:t> sub </a:t>
            </a:r>
            <a:r>
              <a:rPr lang="en-US" sz="2800" dirty="0" err="1"/>
              <a:t>formă</a:t>
            </a:r>
            <a:r>
              <a:rPr lang="en-US" sz="2800" dirty="0"/>
              <a:t> de </a:t>
            </a:r>
            <a:r>
              <a:rPr lang="en-US" sz="2800" dirty="0" err="1"/>
              <a:t>resurse</a:t>
            </a:r>
            <a:r>
              <a:rPr lang="en-US" sz="2800" dirty="0"/>
              <a:t> online </a:t>
            </a:r>
            <a:r>
              <a:rPr lang="en-US" sz="2800" dirty="0" err="1"/>
              <a:t>în</a:t>
            </a:r>
            <a:r>
              <a:rPr lang="en-US" sz="2800" dirty="0"/>
              <a:t> </a:t>
            </a:r>
            <a:r>
              <a:rPr lang="en-US" sz="2800" dirty="0" err="1"/>
              <a:t>loc</a:t>
            </a:r>
            <a:r>
              <a:rPr lang="en-US" sz="2800" dirty="0"/>
              <a:t> de </a:t>
            </a:r>
            <a:r>
              <a:rPr lang="en-US" sz="2800" dirty="0" err="1"/>
              <a:t>teme</a:t>
            </a:r>
            <a:r>
              <a:rPr lang="en-US" sz="2800" dirty="0"/>
              <a:t> (de </a:t>
            </a:r>
            <a:r>
              <a:rPr lang="en-US" sz="2800" dirty="0" err="1"/>
              <a:t>obicei</a:t>
            </a:r>
            <a:r>
              <a:rPr lang="en-US" sz="2800" dirty="0"/>
              <a:t> </a:t>
            </a:r>
            <a:r>
              <a:rPr lang="en-US" sz="2800" dirty="0" err="1"/>
              <a:t>videoclipuri</a:t>
            </a:r>
            <a:r>
              <a:rPr lang="en-US" sz="2800" dirty="0"/>
              <a:t>) </a:t>
            </a:r>
            <a:r>
              <a:rPr lang="en-US" sz="2800" dirty="0" err="1"/>
              <a:t>pe</a:t>
            </a:r>
            <a:r>
              <a:rPr lang="en-US" sz="2800" dirty="0"/>
              <a:t> care le pot </a:t>
            </a:r>
            <a:r>
              <a:rPr lang="en-US" sz="2800" dirty="0" err="1"/>
              <a:t>viziona</a:t>
            </a:r>
            <a:r>
              <a:rPr lang="en-US" sz="2800" dirty="0"/>
              <a:t> </a:t>
            </a:r>
            <a:r>
              <a:rPr lang="en-US" sz="2800" dirty="0" err="1"/>
              <a:t>acasă</a:t>
            </a:r>
            <a:r>
              <a:rPr lang="en-US" sz="2800" dirty="0"/>
              <a:t>, </a:t>
            </a:r>
            <a:r>
              <a:rPr lang="en-US" sz="2800" dirty="0" err="1"/>
              <a:t>iar</a:t>
            </a:r>
            <a:r>
              <a:rPr lang="en-US" sz="2800" dirty="0"/>
              <a:t> </a:t>
            </a:r>
            <a:r>
              <a:rPr lang="en-US" sz="2800" dirty="0" err="1"/>
              <a:t>ceea</a:t>
            </a:r>
            <a:r>
              <a:rPr lang="en-US" sz="2800" dirty="0"/>
              <a:t> </a:t>
            </a:r>
            <a:r>
              <a:rPr lang="en-US" sz="2800" dirty="0" err="1"/>
              <a:t>ce</a:t>
            </a:r>
            <a:r>
              <a:rPr lang="en-US" sz="2800" dirty="0"/>
              <a:t> a </a:t>
            </a:r>
            <a:r>
              <a:rPr lang="en-US" sz="2800" dirty="0" err="1"/>
              <a:t>fost</a:t>
            </a:r>
            <a:r>
              <a:rPr lang="en-US" sz="2800" dirty="0"/>
              <a:t> </a:t>
            </a:r>
            <a:r>
              <a:rPr lang="en-US" sz="2800" dirty="0" err="1"/>
              <a:t>făcut</a:t>
            </a:r>
            <a:r>
              <a:rPr lang="en-US" sz="2800" dirty="0"/>
              <a:t> anterior </a:t>
            </a:r>
            <a:r>
              <a:rPr lang="en-US" sz="2800" dirty="0" err="1"/>
              <a:t>acasă</a:t>
            </a:r>
            <a:r>
              <a:rPr lang="en-US" sz="2800" dirty="0"/>
              <a:t> (</a:t>
            </a:r>
            <a:r>
              <a:rPr lang="en-US" sz="2800" dirty="0" err="1"/>
              <a:t>ca</a:t>
            </a:r>
            <a:r>
              <a:rPr lang="en-US" sz="2800" dirty="0"/>
              <a:t> </a:t>
            </a:r>
            <a:r>
              <a:rPr lang="en-US" sz="2800" dirty="0" err="1"/>
              <a:t>temă</a:t>
            </a:r>
            <a:r>
              <a:rPr lang="en-US" sz="2800" dirty="0"/>
              <a:t>) </a:t>
            </a:r>
            <a:r>
              <a:rPr lang="en-US" sz="2800" dirty="0" err="1"/>
              <a:t>este</a:t>
            </a:r>
            <a:r>
              <a:rPr lang="en-US" sz="2800" dirty="0"/>
              <a:t> </a:t>
            </a:r>
            <a:r>
              <a:rPr lang="en-US" sz="2800" dirty="0" err="1"/>
              <a:t>acum</a:t>
            </a:r>
            <a:r>
              <a:rPr lang="en-US" sz="2800" dirty="0"/>
              <a:t> </a:t>
            </a:r>
            <a:r>
              <a:rPr lang="en-US" sz="2800" dirty="0" err="1"/>
              <a:t>făcut</a:t>
            </a:r>
            <a:r>
              <a:rPr lang="en-US" sz="2800" dirty="0"/>
              <a:t> </a:t>
            </a:r>
            <a:r>
              <a:rPr lang="en-US" sz="2800" dirty="0" err="1"/>
              <a:t>în</a:t>
            </a:r>
            <a:r>
              <a:rPr lang="en-US" sz="2800" dirty="0"/>
              <a:t> </a:t>
            </a:r>
            <a:r>
              <a:rPr lang="en-US" sz="2800" dirty="0" err="1"/>
              <a:t>clasă</a:t>
            </a:r>
            <a:r>
              <a:rPr lang="en-US" sz="2800" dirty="0"/>
              <a:t>, de </a:t>
            </a:r>
            <a:r>
              <a:rPr lang="en-US" sz="2800" dirty="0" err="1"/>
              <a:t>aici</a:t>
            </a:r>
            <a:r>
              <a:rPr lang="en-US" sz="2800" dirty="0"/>
              <a:t> </a:t>
            </a:r>
            <a:r>
              <a:rPr lang="en-US" sz="2800" dirty="0" err="1"/>
              <a:t>ideea</a:t>
            </a:r>
            <a:r>
              <a:rPr lang="en-US" sz="2800" dirty="0"/>
              <a:t> de </a:t>
            </a:r>
            <a:r>
              <a:rPr lang="en-US" sz="2800" dirty="0" err="1"/>
              <a:t>clasă</a:t>
            </a:r>
            <a:r>
              <a:rPr lang="en-US" sz="2800" dirty="0"/>
              <a:t> "</a:t>
            </a:r>
            <a:r>
              <a:rPr lang="en-US" sz="2800" dirty="0" err="1"/>
              <a:t>inversată</a:t>
            </a:r>
            <a:r>
              <a:rPr lang="en-US" sz="2800" dirty="0"/>
              <a:t>". </a:t>
            </a:r>
            <a:r>
              <a:rPr lang="en-US" sz="2800" dirty="0" err="1"/>
              <a:t>Sunt</a:t>
            </a:r>
            <a:r>
              <a:rPr lang="en-US" sz="2800" dirty="0"/>
              <a:t> </a:t>
            </a:r>
            <a:r>
              <a:rPr lang="en-US" sz="2800" dirty="0" err="1"/>
              <a:t>multe</a:t>
            </a:r>
            <a:r>
              <a:rPr lang="en-US" sz="2800" dirty="0"/>
              <a:t> alternative </a:t>
            </a:r>
            <a:r>
              <a:rPr lang="en-US" sz="2800" dirty="0" err="1"/>
              <a:t>posibile</a:t>
            </a:r>
            <a:r>
              <a:rPr lang="en-US" sz="2800" dirty="0"/>
              <a:t>, </a:t>
            </a:r>
            <a:r>
              <a:rPr lang="en-US" sz="2800" dirty="0" err="1"/>
              <a:t>dar</a:t>
            </a:r>
            <a:r>
              <a:rPr lang="en-US" sz="2800" dirty="0"/>
              <a:t> </a:t>
            </a:r>
            <a:r>
              <a:rPr lang="en-US" sz="2800" dirty="0" err="1"/>
              <a:t>obiectivul</a:t>
            </a:r>
            <a:r>
              <a:rPr lang="en-US" sz="2800" dirty="0"/>
              <a:t> </a:t>
            </a:r>
            <a:r>
              <a:rPr lang="en-US" sz="2800" dirty="0" err="1"/>
              <a:t>este</a:t>
            </a:r>
            <a:r>
              <a:rPr lang="en-US" sz="2800" dirty="0"/>
              <a:t> </a:t>
            </a:r>
            <a:r>
              <a:rPr lang="en-US" sz="2800" dirty="0" err="1"/>
              <a:t>trecerea</a:t>
            </a:r>
            <a:r>
              <a:rPr lang="en-US" sz="2800" dirty="0"/>
              <a:t> de la un model </a:t>
            </a:r>
            <a:r>
              <a:rPr lang="en-US" sz="2800" dirty="0" err="1"/>
              <a:t>centrat</a:t>
            </a:r>
            <a:r>
              <a:rPr lang="en-US" sz="2800" dirty="0"/>
              <a:t> </a:t>
            </a:r>
            <a:r>
              <a:rPr lang="en-US" sz="2800" dirty="0" err="1"/>
              <a:t>pe</a:t>
            </a:r>
            <a:r>
              <a:rPr lang="en-US" sz="2800" dirty="0"/>
              <a:t> </a:t>
            </a:r>
            <a:r>
              <a:rPr lang="en-US" sz="2800" dirty="0" err="1"/>
              <a:t>profesor</a:t>
            </a:r>
            <a:r>
              <a:rPr lang="en-US" sz="2800" dirty="0"/>
              <a:t> la un model </a:t>
            </a:r>
            <a:r>
              <a:rPr lang="en-US" sz="2800" dirty="0" err="1"/>
              <a:t>centrat</a:t>
            </a:r>
            <a:r>
              <a:rPr lang="en-US" sz="2800" dirty="0"/>
              <a:t> </a:t>
            </a:r>
            <a:r>
              <a:rPr lang="en-US" sz="2800" dirty="0" err="1"/>
              <a:t>pe</a:t>
            </a:r>
            <a:r>
              <a:rPr lang="en-US" sz="2800" dirty="0"/>
              <a:t> </a:t>
            </a:r>
            <a:r>
              <a:rPr lang="en-US" sz="2800" dirty="0" err="1"/>
              <a:t>elev</a:t>
            </a:r>
            <a:r>
              <a:rPr lang="en-US" sz="2800" dirty="0"/>
              <a:t> </a:t>
            </a:r>
            <a:r>
              <a:rPr lang="en-US" sz="2800" dirty="0" err="1"/>
              <a:t>pentru</a:t>
            </a:r>
            <a:r>
              <a:rPr lang="en-US" sz="2800" dirty="0"/>
              <a:t> a le </a:t>
            </a:r>
            <a:r>
              <a:rPr lang="en-US" sz="2800" dirty="0" err="1"/>
              <a:t>putea</a:t>
            </a:r>
            <a:r>
              <a:rPr lang="en-US" sz="2800" dirty="0"/>
              <a:t> </a:t>
            </a:r>
            <a:r>
              <a:rPr lang="en-US" sz="2800" dirty="0" err="1"/>
              <a:t>satisface</a:t>
            </a:r>
            <a:r>
              <a:rPr lang="en-US" sz="2800" dirty="0"/>
              <a:t> </a:t>
            </a:r>
            <a:r>
              <a:rPr lang="en-US" sz="2800" dirty="0" err="1"/>
              <a:t>nevoile</a:t>
            </a:r>
            <a:r>
              <a:rPr lang="en-US" sz="2800" dirty="0"/>
              <a:t> de </a:t>
            </a:r>
            <a:r>
              <a:rPr lang="en-US" sz="2800" dirty="0" err="1"/>
              <a:t>cunoaștere</a:t>
            </a:r>
            <a:r>
              <a:rPr lang="en-US" sz="2800" dirty="0"/>
              <a:t> </a:t>
            </a:r>
            <a:r>
              <a:rPr lang="en-US" sz="2800" dirty="0" err="1"/>
              <a:t>individuale</a:t>
            </a:r>
            <a:r>
              <a:rPr lang="en-US" sz="2800" dirty="0"/>
              <a:t>. </a:t>
            </a:r>
          </a:p>
        </p:txBody>
      </p:sp>
    </p:spTree>
    <p:extLst>
      <p:ext uri="{BB962C8B-B14F-4D97-AF65-F5344CB8AC3E}">
        <p14:creationId xmlns:p14="http://schemas.microsoft.com/office/powerpoint/2010/main" val="3667456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1"/>
            <a:ext cx="7848600" cy="838200"/>
          </a:xfrm>
        </p:spPr>
        <p:txBody>
          <a:bodyPr/>
          <a:lstStyle/>
          <a:p>
            <a:r>
              <a:rPr lang="en-US" dirty="0" smtClean="0"/>
              <a:t>ETAPELE METODEI:</a:t>
            </a:r>
            <a:endParaRPr lang="en-US" dirty="0"/>
          </a:p>
        </p:txBody>
      </p:sp>
      <p:sp>
        <p:nvSpPr>
          <p:cNvPr id="3" name="Subtitle 2"/>
          <p:cNvSpPr>
            <a:spLocks noGrp="1"/>
          </p:cNvSpPr>
          <p:nvPr>
            <p:ph type="subTitle" idx="1"/>
          </p:nvPr>
        </p:nvSpPr>
        <p:spPr>
          <a:xfrm>
            <a:off x="1371600" y="1600200"/>
            <a:ext cx="6400800" cy="3962400"/>
          </a:xfrm>
        </p:spPr>
        <p:txBody>
          <a:bodyPr/>
          <a:lstStyle/>
          <a:p>
            <a:pPr algn="just"/>
            <a:r>
              <a:rPr lang="ro-RO" sz="2000" dirty="0" smtClean="0">
                <a:solidFill>
                  <a:schemeClr val="tx1"/>
                </a:solidFill>
              </a:rPr>
              <a:t>1.</a:t>
            </a:r>
            <a:r>
              <a:rPr lang="ro-RO" sz="2400" dirty="0" smtClean="0">
                <a:solidFill>
                  <a:schemeClr val="tx1"/>
                </a:solidFill>
              </a:rPr>
              <a:t> </a:t>
            </a:r>
            <a:r>
              <a:rPr lang="ro-RO" sz="2400" dirty="0">
                <a:solidFill>
                  <a:schemeClr val="tx1"/>
                </a:solidFill>
              </a:rPr>
              <a:t>elevul studiază acasă teoria, în ritmul lui, și poate să facă acest lucru sub diferite forme: lecția din manual sau din diverse documente, lecturi propuse de profesor, să vizioneze videoclipuri,   să utilizeze diverse aplicații digitale;</a:t>
            </a:r>
            <a:br>
              <a:rPr lang="ro-RO" sz="2400" dirty="0">
                <a:solidFill>
                  <a:schemeClr val="tx1"/>
                </a:solidFill>
              </a:rPr>
            </a:br>
            <a:r>
              <a:rPr lang="ro-RO" sz="2400" dirty="0">
                <a:solidFill>
                  <a:schemeClr val="tx1"/>
                </a:solidFill>
              </a:rPr>
              <a:t>2. în clasă, elevul încearcă apoi să aplice cunoștințele dobândite acasă prin rezolvarea exercițiilor propuse de profesor. În aceste condiții, atenția nu se mai axează pe profesor, ci pe elevii care vor putea să interacționează, să se ajute reciproc. </a:t>
            </a:r>
            <a:endParaRPr lang="en-US" sz="2400" dirty="0">
              <a:solidFill>
                <a:schemeClr val="tx1"/>
              </a:solidFill>
            </a:endParaRPr>
          </a:p>
        </p:txBody>
      </p:sp>
    </p:spTree>
    <p:extLst>
      <p:ext uri="{BB962C8B-B14F-4D97-AF65-F5344CB8AC3E}">
        <p14:creationId xmlns:p14="http://schemas.microsoft.com/office/powerpoint/2010/main" val="1800926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dirty="0" err="1" smtClean="0"/>
              <a:t>Principii</a:t>
            </a:r>
            <a:r>
              <a:rPr lang="en-US" dirty="0" smtClean="0"/>
              <a:t> </a:t>
            </a:r>
            <a:r>
              <a:rPr lang="en-US" dirty="0" err="1" smtClean="0"/>
              <a:t>metodologice</a:t>
            </a:r>
            <a:endParaRPr lang="en-US" dirty="0"/>
          </a:p>
        </p:txBody>
      </p:sp>
      <p:sp>
        <p:nvSpPr>
          <p:cNvPr id="3" name="Content Placeholder 2"/>
          <p:cNvSpPr>
            <a:spLocks noGrp="1"/>
          </p:cNvSpPr>
          <p:nvPr>
            <p:ph idx="1"/>
          </p:nvPr>
        </p:nvSpPr>
        <p:spPr>
          <a:xfrm>
            <a:off x="457200" y="1600200"/>
            <a:ext cx="8229600" cy="4525963"/>
          </a:xfrm>
        </p:spPr>
        <p:txBody>
          <a:bodyPr/>
          <a:lstStyle/>
          <a:p>
            <a:pPr marL="0" indent="0">
              <a:buNone/>
            </a:pPr>
            <a:r>
              <a:rPr lang="ro-RO" dirty="0" smtClean="0"/>
              <a:t> </a:t>
            </a:r>
            <a:r>
              <a:rPr lang="en-US" sz="2400" dirty="0" smtClean="0"/>
              <a:t>P</a:t>
            </a:r>
            <a:r>
              <a:rPr lang="ro-RO" sz="2400" dirty="0" smtClean="0"/>
              <a:t>edagogu</a:t>
            </a:r>
            <a:r>
              <a:rPr lang="en-US" sz="2400" dirty="0" smtClean="0"/>
              <a:t>l</a:t>
            </a:r>
            <a:r>
              <a:rPr lang="ro-RO" sz="2400" dirty="0" smtClean="0"/>
              <a:t> </a:t>
            </a:r>
            <a:r>
              <a:rPr lang="ro-RO" sz="2400" dirty="0"/>
              <a:t>german Falko Peschel </a:t>
            </a:r>
            <a:r>
              <a:rPr lang="ro-RO" sz="2400" dirty="0" smtClean="0"/>
              <a:t> </a:t>
            </a:r>
            <a:r>
              <a:rPr lang="ro-RO" sz="2400" dirty="0"/>
              <a:t>a enunțat principiile metodologice fundamentale ale clasei inversate: </a:t>
            </a:r>
            <a:endParaRPr lang="en-US" sz="2400" dirty="0" smtClean="0"/>
          </a:p>
          <a:p>
            <a:r>
              <a:rPr lang="ro-RO" sz="2400" dirty="0" smtClean="0"/>
              <a:t>învățarea </a:t>
            </a:r>
            <a:r>
              <a:rPr lang="ro-RO" sz="2400" dirty="0"/>
              <a:t>prin </a:t>
            </a:r>
            <a:r>
              <a:rPr lang="ro-RO" sz="2400" dirty="0" smtClean="0"/>
              <a:t>descoperire</a:t>
            </a:r>
            <a:r>
              <a:rPr lang="en-US" sz="2400" dirty="0" smtClean="0"/>
              <a:t>;</a:t>
            </a:r>
          </a:p>
          <a:p>
            <a:r>
              <a:rPr lang="ro-RO" sz="2400" dirty="0" smtClean="0"/>
              <a:t> </a:t>
            </a:r>
            <a:r>
              <a:rPr lang="ro-RO" sz="2400" dirty="0"/>
              <a:t>rezolvarea  de </a:t>
            </a:r>
            <a:r>
              <a:rPr lang="ro-RO" sz="2400" dirty="0" smtClean="0"/>
              <a:t>probleme</a:t>
            </a:r>
            <a:r>
              <a:rPr lang="en-US" sz="2400" dirty="0" smtClean="0"/>
              <a:t>;</a:t>
            </a:r>
          </a:p>
          <a:p>
            <a:r>
              <a:rPr lang="ro-RO" sz="2400" dirty="0" smtClean="0"/>
              <a:t>creșterea </a:t>
            </a:r>
            <a:r>
              <a:rPr lang="ro-RO" sz="2400" dirty="0"/>
              <a:t>stimei de </a:t>
            </a:r>
            <a:r>
              <a:rPr lang="ro-RO" sz="2400" dirty="0" smtClean="0"/>
              <a:t>sine</a:t>
            </a:r>
            <a:r>
              <a:rPr lang="en-US" sz="2400" dirty="0" smtClean="0"/>
              <a:t>;</a:t>
            </a:r>
          </a:p>
          <a:p>
            <a:r>
              <a:rPr lang="ro-RO" sz="2400" dirty="0" smtClean="0"/>
              <a:t> </a:t>
            </a:r>
            <a:r>
              <a:rPr lang="ro-RO" sz="2400" dirty="0"/>
              <a:t>activități orientate care să  încurajeze autonomia pentru cel care învață. Concret, această metodă de predare se supune unor  principii precum  organizarea eficientă a timpului de lucru cu obiective etapizate,  muncă practică, realizarea de proiecte educaționale centrate pe elev și pe nevoile sale de învățare</a:t>
            </a:r>
            <a:endParaRPr lang="en-US" sz="2400" dirty="0"/>
          </a:p>
        </p:txBody>
      </p:sp>
      <p:sp>
        <p:nvSpPr>
          <p:cNvPr id="4" name="Slide Number Placeholder 3"/>
          <p:cNvSpPr>
            <a:spLocks noGrp="1"/>
          </p:cNvSpPr>
          <p:nvPr>
            <p:ph type="sldNum" sz="quarter" idx="12"/>
          </p:nvPr>
        </p:nvSpPr>
        <p:spPr/>
        <p:txBody>
          <a:bodyPr/>
          <a:lstStyle/>
          <a:p>
            <a:fld id="{3640BF57-4C3F-4375-845F-6D876B2E14C6}" type="slidenum">
              <a:rPr lang="en-US" smtClean="0"/>
              <a:pPr/>
              <a:t>7</a:t>
            </a:fld>
            <a:endParaRPr lang="en-US"/>
          </a:p>
        </p:txBody>
      </p:sp>
    </p:spTree>
    <p:extLst>
      <p:ext uri="{BB962C8B-B14F-4D97-AF65-F5344CB8AC3E}">
        <p14:creationId xmlns:p14="http://schemas.microsoft.com/office/powerpoint/2010/main" val="4191260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dirty="0" err="1" smtClean="0"/>
              <a:t>Dimensiunile</a:t>
            </a:r>
            <a:r>
              <a:rPr lang="en-US" dirty="0" smtClean="0"/>
              <a:t> </a:t>
            </a:r>
            <a:r>
              <a:rPr lang="en-US" dirty="0" err="1" smtClean="0"/>
              <a:t>metodei</a:t>
            </a:r>
            <a:endParaRPr lang="en-US" dirty="0"/>
          </a:p>
        </p:txBody>
      </p:sp>
      <p:sp>
        <p:nvSpPr>
          <p:cNvPr id="3" name="Content Placeholder 2"/>
          <p:cNvSpPr>
            <a:spLocks noGrp="1"/>
          </p:cNvSpPr>
          <p:nvPr>
            <p:ph idx="1"/>
          </p:nvPr>
        </p:nvSpPr>
        <p:spPr/>
        <p:txBody>
          <a:bodyPr/>
          <a:lstStyle/>
          <a:p>
            <a:pPr lvl="0"/>
            <a:r>
              <a:rPr lang="en-US" sz="2400" dirty="0"/>
              <a:t>o </a:t>
            </a:r>
            <a:r>
              <a:rPr lang="en-US" sz="2400" dirty="0" err="1"/>
              <a:t>deschidere</a:t>
            </a:r>
            <a:r>
              <a:rPr lang="en-US" sz="2400" dirty="0"/>
              <a:t> la </a:t>
            </a:r>
            <a:r>
              <a:rPr lang="en-US" sz="2400" dirty="0" err="1"/>
              <a:t>nivel</a:t>
            </a:r>
            <a:r>
              <a:rPr lang="en-US" sz="2400" dirty="0"/>
              <a:t> </a:t>
            </a:r>
            <a:r>
              <a:rPr lang="en-US" sz="2400" dirty="0" err="1"/>
              <a:t>organizațional</a:t>
            </a:r>
            <a:r>
              <a:rPr lang="en-US" sz="2400" dirty="0"/>
              <a:t>: </a:t>
            </a:r>
            <a:r>
              <a:rPr lang="en-US" sz="2400" dirty="0" err="1"/>
              <a:t>regula</a:t>
            </a:r>
            <a:r>
              <a:rPr lang="en-US" sz="2400" dirty="0"/>
              <a:t> </a:t>
            </a:r>
            <a:r>
              <a:rPr lang="en-US" sz="2400" dirty="0" err="1"/>
              <a:t>condițiilor</a:t>
            </a:r>
            <a:r>
              <a:rPr lang="en-US" sz="2400" dirty="0"/>
              <a:t> </a:t>
            </a:r>
            <a:r>
              <a:rPr lang="en-US" sz="2400" dirty="0" err="1"/>
              <a:t>generale</a:t>
            </a:r>
            <a:r>
              <a:rPr lang="en-US" sz="2400" dirty="0"/>
              <a:t> (</a:t>
            </a:r>
            <a:r>
              <a:rPr lang="en-US" sz="2400" dirty="0" err="1"/>
              <a:t>loc</a:t>
            </a:r>
            <a:r>
              <a:rPr lang="en-US" sz="2400" dirty="0"/>
              <a:t>, </a:t>
            </a:r>
            <a:r>
              <a:rPr lang="en-US" sz="2400" dirty="0" err="1"/>
              <a:t>timp</a:t>
            </a:r>
            <a:r>
              <a:rPr lang="en-US" sz="2400" dirty="0"/>
              <a:t> …);</a:t>
            </a:r>
          </a:p>
          <a:p>
            <a:pPr lvl="0"/>
            <a:r>
              <a:rPr lang="en-US" sz="2400" dirty="0"/>
              <a:t>o </a:t>
            </a:r>
            <a:r>
              <a:rPr lang="en-US" sz="2400" dirty="0" err="1"/>
              <a:t>deschidere</a:t>
            </a:r>
            <a:r>
              <a:rPr lang="en-US" sz="2400" dirty="0"/>
              <a:t> </a:t>
            </a:r>
            <a:r>
              <a:rPr lang="en-US" sz="2400" dirty="0" err="1"/>
              <a:t>metodică</a:t>
            </a:r>
            <a:r>
              <a:rPr lang="en-US" sz="2400" dirty="0"/>
              <a:t>: un </a:t>
            </a:r>
            <a:r>
              <a:rPr lang="en-US" sz="2400" dirty="0" err="1"/>
              <a:t>dispozitiv</a:t>
            </a:r>
            <a:r>
              <a:rPr lang="en-US" sz="2400" dirty="0"/>
              <a:t> de </a:t>
            </a:r>
            <a:r>
              <a:rPr lang="en-US" sz="2400" dirty="0" err="1"/>
              <a:t>învățare</a:t>
            </a:r>
            <a:r>
              <a:rPr lang="en-US" sz="2400" dirty="0"/>
              <a:t> care </a:t>
            </a:r>
            <a:r>
              <a:rPr lang="en-US" sz="2400" dirty="0" err="1"/>
              <a:t>pune</a:t>
            </a:r>
            <a:r>
              <a:rPr lang="en-US" sz="2400" dirty="0"/>
              <a:t> </a:t>
            </a:r>
            <a:r>
              <a:rPr lang="en-US" sz="2400" dirty="0" err="1"/>
              <a:t>elevul</a:t>
            </a:r>
            <a:r>
              <a:rPr lang="en-US" sz="2400" dirty="0"/>
              <a:t> </a:t>
            </a:r>
            <a:r>
              <a:rPr lang="en-US" sz="2400" dirty="0" err="1"/>
              <a:t>pe</a:t>
            </a:r>
            <a:r>
              <a:rPr lang="en-US" sz="2400" dirty="0"/>
              <a:t> </a:t>
            </a:r>
            <a:r>
              <a:rPr lang="en-US" sz="2400" dirty="0" err="1"/>
              <a:t>primul</a:t>
            </a:r>
            <a:r>
              <a:rPr lang="en-US" sz="2400" dirty="0"/>
              <a:t> </a:t>
            </a:r>
            <a:r>
              <a:rPr lang="en-US" sz="2400" dirty="0" err="1"/>
              <a:t>loc</a:t>
            </a:r>
            <a:r>
              <a:rPr lang="en-US" sz="2400" dirty="0"/>
              <a:t>;</a:t>
            </a:r>
          </a:p>
          <a:p>
            <a:pPr lvl="0"/>
            <a:r>
              <a:rPr lang="en-US" sz="2400" dirty="0" err="1"/>
              <a:t>deschiderea</a:t>
            </a:r>
            <a:r>
              <a:rPr lang="en-US" sz="2400" dirty="0"/>
              <a:t> </a:t>
            </a:r>
            <a:r>
              <a:rPr lang="en-US" sz="2400" dirty="0" err="1"/>
              <a:t>spre</a:t>
            </a:r>
            <a:r>
              <a:rPr lang="en-US" sz="2400" dirty="0"/>
              <a:t> </a:t>
            </a:r>
            <a:r>
              <a:rPr lang="en-US" sz="2400" dirty="0" err="1"/>
              <a:t>conținut</a:t>
            </a:r>
            <a:r>
              <a:rPr lang="en-US" sz="2400" dirty="0"/>
              <a:t>: </a:t>
            </a:r>
            <a:r>
              <a:rPr lang="en-US" sz="2400" dirty="0" err="1"/>
              <a:t>transformarea</a:t>
            </a:r>
            <a:r>
              <a:rPr lang="en-US" sz="2400" dirty="0"/>
              <a:t> curriculum-</a:t>
            </a:r>
            <a:r>
              <a:rPr lang="en-US" sz="2400" dirty="0" err="1"/>
              <a:t>ului</a:t>
            </a:r>
            <a:r>
              <a:rPr lang="en-US" sz="2400" dirty="0"/>
              <a:t>  </a:t>
            </a:r>
            <a:r>
              <a:rPr lang="en-US" sz="2400" dirty="0" err="1"/>
              <a:t>într</a:t>
            </a:r>
            <a:r>
              <a:rPr lang="en-US" sz="2400" dirty="0"/>
              <a:t>-un plan de </a:t>
            </a:r>
            <a:r>
              <a:rPr lang="en-US" sz="2400" dirty="0" err="1"/>
              <a:t>învățare</a:t>
            </a:r>
            <a:r>
              <a:rPr lang="en-US" sz="2400" dirty="0"/>
              <a:t> </a:t>
            </a:r>
            <a:r>
              <a:rPr lang="en-US" sz="2400" dirty="0" err="1"/>
              <a:t>deschis</a:t>
            </a:r>
            <a:r>
              <a:rPr lang="en-US" sz="2400" dirty="0"/>
              <a:t>;</a:t>
            </a:r>
          </a:p>
          <a:p>
            <a:pPr lvl="0"/>
            <a:r>
              <a:rPr lang="en-US" sz="2400" dirty="0" err="1"/>
              <a:t>deschiderea</a:t>
            </a:r>
            <a:r>
              <a:rPr lang="en-US" sz="2400" dirty="0"/>
              <a:t> </a:t>
            </a:r>
            <a:r>
              <a:rPr lang="en-US" sz="2400" dirty="0" err="1"/>
              <a:t>socială</a:t>
            </a:r>
            <a:r>
              <a:rPr lang="en-US" sz="2400" dirty="0"/>
              <a:t>: </a:t>
            </a:r>
            <a:r>
              <a:rPr lang="en-US" sz="2400" dirty="0" err="1"/>
              <a:t>definirea</a:t>
            </a:r>
            <a:r>
              <a:rPr lang="en-US" sz="2400" dirty="0"/>
              <a:t> </a:t>
            </a:r>
            <a:r>
              <a:rPr lang="en-US" sz="2400" dirty="0" err="1"/>
              <a:t>obiectivelor</a:t>
            </a:r>
            <a:r>
              <a:rPr lang="en-US" sz="2400" dirty="0"/>
              <a:t> </a:t>
            </a:r>
            <a:r>
              <a:rPr lang="en-US" sz="2400" dirty="0" err="1"/>
              <a:t>ce</a:t>
            </a:r>
            <a:r>
              <a:rPr lang="en-US" sz="2400" dirty="0"/>
              <a:t> </a:t>
            </a:r>
            <a:r>
              <a:rPr lang="en-US" sz="2400" dirty="0" err="1"/>
              <a:t>fac</a:t>
            </a:r>
            <a:r>
              <a:rPr lang="en-US" sz="2400" dirty="0"/>
              <a:t> </a:t>
            </a:r>
            <a:r>
              <a:rPr lang="en-US" sz="2400" dirty="0" err="1"/>
              <a:t>referire</a:t>
            </a:r>
            <a:r>
              <a:rPr lang="en-US" sz="2400" dirty="0"/>
              <a:t> la </a:t>
            </a:r>
            <a:r>
              <a:rPr lang="en-US" sz="2400" dirty="0" err="1"/>
              <a:t>managementul</a:t>
            </a:r>
            <a:r>
              <a:rPr lang="en-US" sz="2400" dirty="0"/>
              <a:t> </a:t>
            </a:r>
            <a:r>
              <a:rPr lang="en-US" sz="2400" dirty="0" err="1"/>
              <a:t>clasei</a:t>
            </a:r>
            <a:r>
              <a:rPr lang="en-US" sz="2400" dirty="0"/>
              <a:t>, </a:t>
            </a:r>
            <a:r>
              <a:rPr lang="en-US" sz="2400" dirty="0" err="1"/>
              <a:t>structura</a:t>
            </a:r>
            <a:r>
              <a:rPr lang="en-US" sz="2400" dirty="0"/>
              <a:t> </a:t>
            </a:r>
            <a:r>
              <a:rPr lang="en-US" sz="2400" dirty="0" err="1" smtClean="0"/>
              <a:t>cursuril</a:t>
            </a:r>
            <a:r>
              <a:rPr lang="ro-RO" sz="2400" dirty="0" smtClean="0"/>
              <a:t>or</a:t>
            </a:r>
            <a:r>
              <a:rPr lang="en-US" sz="2400" dirty="0" smtClean="0"/>
              <a:t>, </a:t>
            </a:r>
            <a:r>
              <a:rPr lang="en-US" sz="2400" dirty="0"/>
              <a:t>un plan de </a:t>
            </a:r>
            <a:r>
              <a:rPr lang="en-US" sz="2400" dirty="0" err="1"/>
              <a:t>predare</a:t>
            </a:r>
            <a:r>
              <a:rPr lang="en-US" sz="2400" dirty="0"/>
              <a:t> </a:t>
            </a:r>
            <a:r>
              <a:rPr lang="en-US" sz="2400" dirty="0" err="1"/>
              <a:t>pe</a:t>
            </a:r>
            <a:r>
              <a:rPr lang="en-US" sz="2400" dirty="0"/>
              <a:t> </a:t>
            </a:r>
            <a:r>
              <a:rPr lang="en-US" sz="2400" dirty="0" err="1"/>
              <a:t>termen</a:t>
            </a:r>
            <a:r>
              <a:rPr lang="en-US" sz="2400" dirty="0"/>
              <a:t> lung, </a:t>
            </a:r>
            <a:r>
              <a:rPr lang="en-US" sz="2400" dirty="0" err="1"/>
              <a:t>relațiile</a:t>
            </a:r>
            <a:r>
              <a:rPr lang="en-US" sz="2400" dirty="0"/>
              <a:t> </a:t>
            </a:r>
            <a:r>
              <a:rPr lang="en-US" sz="2400" dirty="0" err="1"/>
              <a:t>sociale</a:t>
            </a:r>
            <a:r>
              <a:rPr lang="en-US" sz="2400" dirty="0"/>
              <a:t>, </a:t>
            </a:r>
            <a:r>
              <a:rPr lang="en-US" sz="2400" dirty="0" err="1"/>
              <a:t>condițiile</a:t>
            </a:r>
            <a:r>
              <a:rPr lang="en-US" sz="2400" dirty="0"/>
              <a:t> de </a:t>
            </a:r>
            <a:r>
              <a:rPr lang="en-US" sz="2400" dirty="0" err="1"/>
              <a:t>muncă</a:t>
            </a:r>
            <a:r>
              <a:rPr lang="en-US" sz="2400" dirty="0"/>
              <a:t>, </a:t>
            </a:r>
            <a:r>
              <a:rPr lang="en-US" sz="2400" dirty="0" err="1"/>
              <a:t>elaborarea</a:t>
            </a:r>
            <a:r>
              <a:rPr lang="en-US" sz="2400" dirty="0"/>
              <a:t> </a:t>
            </a:r>
            <a:r>
              <a:rPr lang="en-US" sz="2400" dirty="0" err="1"/>
              <a:t>regulilor</a:t>
            </a:r>
            <a:r>
              <a:rPr lang="en-US" sz="2400" dirty="0"/>
              <a:t>;</a:t>
            </a:r>
          </a:p>
          <a:p>
            <a:r>
              <a:rPr lang="en-US" sz="2400" dirty="0"/>
              <a:t>o </a:t>
            </a:r>
            <a:r>
              <a:rPr lang="en-US" sz="2400" dirty="0" err="1"/>
              <a:t>deschidere</a:t>
            </a:r>
            <a:r>
              <a:rPr lang="en-US" sz="2400" dirty="0"/>
              <a:t> </a:t>
            </a:r>
            <a:r>
              <a:rPr lang="en-US" sz="2400" dirty="0" err="1"/>
              <a:t>personală</a:t>
            </a:r>
            <a:r>
              <a:rPr lang="en-US" sz="2400" dirty="0"/>
              <a:t>: </a:t>
            </a:r>
            <a:r>
              <a:rPr lang="en-US" sz="2400" dirty="0" err="1"/>
              <a:t>relația</a:t>
            </a:r>
            <a:r>
              <a:rPr lang="en-US" sz="2400" dirty="0"/>
              <a:t> </a:t>
            </a:r>
            <a:r>
              <a:rPr lang="en-US" sz="2400" dirty="0" err="1"/>
              <a:t>dintre</a:t>
            </a:r>
            <a:r>
              <a:rPr lang="en-US" sz="2400" dirty="0"/>
              <a:t> </a:t>
            </a:r>
            <a:r>
              <a:rPr lang="en-US" sz="2400" dirty="0" err="1"/>
              <a:t>profesor-elev</a:t>
            </a:r>
            <a:r>
              <a:rPr lang="en-US" sz="2400" dirty="0"/>
              <a:t> </a:t>
            </a:r>
            <a:r>
              <a:rPr lang="en-US" sz="2400" dirty="0" err="1"/>
              <a:t>sau</a:t>
            </a:r>
            <a:r>
              <a:rPr lang="en-US" sz="2400" dirty="0"/>
              <a:t> </a:t>
            </a:r>
            <a:r>
              <a:rPr lang="en-US" sz="2400" dirty="0" err="1"/>
              <a:t>elev-elev</a:t>
            </a:r>
            <a:endParaRPr lang="en-US" sz="2400" dirty="0"/>
          </a:p>
        </p:txBody>
      </p:sp>
      <p:sp>
        <p:nvSpPr>
          <p:cNvPr id="4" name="Slide Number Placeholder 3"/>
          <p:cNvSpPr>
            <a:spLocks noGrp="1"/>
          </p:cNvSpPr>
          <p:nvPr>
            <p:ph type="sldNum" sz="quarter" idx="12"/>
          </p:nvPr>
        </p:nvSpPr>
        <p:spPr/>
        <p:txBody>
          <a:bodyPr/>
          <a:lstStyle/>
          <a:p>
            <a:fld id="{3640BF57-4C3F-4375-845F-6D876B2E14C6}" type="slidenum">
              <a:rPr lang="en-US" smtClean="0"/>
              <a:pPr/>
              <a:t>8</a:t>
            </a:fld>
            <a:endParaRPr lang="en-US"/>
          </a:p>
        </p:txBody>
      </p:sp>
    </p:spTree>
    <p:extLst>
      <p:ext uri="{BB962C8B-B14F-4D97-AF65-F5344CB8AC3E}">
        <p14:creationId xmlns:p14="http://schemas.microsoft.com/office/powerpoint/2010/main" val="1556911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838200"/>
            <a:ext cx="8153400" cy="4955203"/>
          </a:xfrm>
          <a:prstGeom prst="rect">
            <a:avLst/>
          </a:prstGeom>
        </p:spPr>
        <p:txBody>
          <a:bodyPr wrap="square">
            <a:spAutoFit/>
          </a:bodyPr>
          <a:lstStyle/>
          <a:p>
            <a:r>
              <a:rPr lang="ro-RO" sz="2800" dirty="0" smtClean="0"/>
              <a:t>	</a:t>
            </a:r>
            <a:r>
              <a:rPr lang="ro-RO" sz="2800" b="1" dirty="0" smtClean="0"/>
              <a:t>Platforma EDMODO:  </a:t>
            </a:r>
          </a:p>
          <a:p>
            <a:r>
              <a:rPr lang="en-US" sz="2800" b="1" dirty="0" err="1" smtClean="0"/>
              <a:t>Avantaje</a:t>
            </a:r>
            <a:r>
              <a:rPr lang="en-US" sz="2800" b="1" dirty="0" smtClean="0"/>
              <a:t>:</a:t>
            </a:r>
          </a:p>
          <a:p>
            <a:r>
              <a:rPr lang="en-US" sz="2000" dirty="0" err="1"/>
              <a:t>Platforma</a:t>
            </a:r>
            <a:r>
              <a:rPr lang="en-US" sz="2000" dirty="0"/>
              <a:t> de e-learning </a:t>
            </a:r>
            <a:r>
              <a:rPr lang="en-US" sz="2000" dirty="0" err="1"/>
              <a:t>Edmodo</a:t>
            </a:r>
            <a:r>
              <a:rPr lang="en-US" sz="2000" dirty="0"/>
              <a:t> </a:t>
            </a:r>
            <a:r>
              <a:rPr lang="en-US" sz="2000" dirty="0" err="1"/>
              <a:t>întrunește</a:t>
            </a:r>
            <a:r>
              <a:rPr lang="en-US" sz="2000" dirty="0"/>
              <a:t> </a:t>
            </a:r>
            <a:r>
              <a:rPr lang="en-US" sz="2000" dirty="0" err="1" smtClean="0"/>
              <a:t>dou</a:t>
            </a:r>
            <a:r>
              <a:rPr lang="ro-RO" sz="2000" dirty="0" smtClean="0"/>
              <a:t>ă </a:t>
            </a:r>
            <a:r>
              <a:rPr lang="en-US" sz="2000" dirty="0" err="1" smtClean="0"/>
              <a:t>condiții</a:t>
            </a:r>
            <a:r>
              <a:rPr lang="en-US" sz="2000" dirty="0" smtClean="0"/>
              <a:t>:</a:t>
            </a:r>
          </a:p>
          <a:p>
            <a:r>
              <a:rPr lang="en-US" sz="2000" dirty="0"/>
              <a:t>-</a:t>
            </a:r>
            <a:r>
              <a:rPr lang="ro-RO" sz="2000" dirty="0" smtClean="0"/>
              <a:t>este accesibilă</a:t>
            </a:r>
            <a:r>
              <a:rPr lang="en-US" sz="2000" dirty="0" smtClean="0"/>
              <a:t> </a:t>
            </a:r>
            <a:r>
              <a:rPr lang="ro-RO" sz="2000" dirty="0" smtClean="0"/>
              <a:t>oricărui </a:t>
            </a:r>
            <a:r>
              <a:rPr lang="en-US" sz="2000" dirty="0" err="1" smtClean="0"/>
              <a:t>utilizator</a:t>
            </a:r>
            <a:r>
              <a:rPr lang="en-US" sz="2000" dirty="0" smtClean="0"/>
              <a:t> ;</a:t>
            </a:r>
          </a:p>
          <a:p>
            <a:r>
              <a:rPr lang="en-US" sz="2000" dirty="0"/>
              <a:t>-</a:t>
            </a:r>
            <a:r>
              <a:rPr lang="en-US" sz="2000" dirty="0" err="1" smtClean="0"/>
              <a:t>asigur</a:t>
            </a:r>
            <a:r>
              <a:rPr lang="ro-RO" sz="2000" dirty="0" smtClean="0"/>
              <a:t>ă</a:t>
            </a:r>
            <a:r>
              <a:rPr lang="en-US" sz="2000" dirty="0" smtClean="0"/>
              <a:t> </a:t>
            </a:r>
            <a:r>
              <a:rPr lang="en-US" sz="2000" dirty="0"/>
              <a:t>o </a:t>
            </a:r>
            <a:r>
              <a:rPr lang="en-US" sz="2000" dirty="0" err="1"/>
              <a:t>comunicare</a:t>
            </a:r>
            <a:r>
              <a:rPr lang="en-US" sz="2000" dirty="0"/>
              <a:t> </a:t>
            </a:r>
            <a:r>
              <a:rPr lang="en-US" sz="2000" dirty="0" err="1"/>
              <a:t>eficientă</a:t>
            </a:r>
            <a:r>
              <a:rPr lang="en-US" sz="2000" dirty="0"/>
              <a:t> </a:t>
            </a:r>
            <a:r>
              <a:rPr lang="en-US" sz="2000" dirty="0" err="1"/>
              <a:t>între</a:t>
            </a:r>
            <a:r>
              <a:rPr lang="en-US" sz="2000" dirty="0"/>
              <a:t> </a:t>
            </a:r>
            <a:r>
              <a:rPr lang="en-US" sz="2000" dirty="0" err="1"/>
              <a:t>profesori</a:t>
            </a:r>
            <a:r>
              <a:rPr lang="en-US" sz="2000" dirty="0"/>
              <a:t>, </a:t>
            </a:r>
            <a:r>
              <a:rPr lang="en-US" sz="2000" dirty="0" err="1"/>
              <a:t>elevi</a:t>
            </a:r>
            <a:r>
              <a:rPr lang="en-US" sz="2000" dirty="0"/>
              <a:t> </a:t>
            </a:r>
            <a:r>
              <a:rPr lang="en-US" sz="2000" dirty="0" err="1"/>
              <a:t>și</a:t>
            </a:r>
            <a:r>
              <a:rPr lang="en-US" sz="2000" dirty="0"/>
              <a:t> </a:t>
            </a:r>
            <a:r>
              <a:rPr lang="en-US" sz="2000" dirty="0" err="1"/>
              <a:t>părinți</a:t>
            </a:r>
            <a:r>
              <a:rPr lang="en-US" sz="2000" dirty="0"/>
              <a:t>. </a:t>
            </a:r>
            <a:endParaRPr lang="en-US" sz="2000" dirty="0" smtClean="0"/>
          </a:p>
          <a:p>
            <a:r>
              <a:rPr lang="en-US" sz="2000" dirty="0" smtClean="0"/>
              <a:t>-</a:t>
            </a:r>
            <a:r>
              <a:rPr lang="en-US" sz="2000" dirty="0" err="1"/>
              <a:t>p</a:t>
            </a:r>
            <a:r>
              <a:rPr lang="en-US" sz="2000" dirty="0" err="1" smtClean="0"/>
              <a:t>entru</a:t>
            </a:r>
            <a:r>
              <a:rPr lang="en-US" sz="2000" dirty="0" smtClean="0"/>
              <a:t> </a:t>
            </a:r>
            <a:r>
              <a:rPr lang="en-US" sz="2000" dirty="0" err="1"/>
              <a:t>utilizarea</a:t>
            </a:r>
            <a:r>
              <a:rPr lang="en-US" sz="2000" dirty="0"/>
              <a:t> </a:t>
            </a:r>
            <a:r>
              <a:rPr lang="en-US" sz="2000" dirty="0" err="1"/>
              <a:t>platformei</a:t>
            </a:r>
            <a:r>
              <a:rPr lang="en-US" sz="2000" dirty="0"/>
              <a:t> </a:t>
            </a:r>
            <a:r>
              <a:rPr lang="en-US" sz="2000" i="1" dirty="0" err="1"/>
              <a:t>Edmodo</a:t>
            </a:r>
            <a:r>
              <a:rPr lang="en-US" sz="2000" dirty="0"/>
              <a:t> nu </a:t>
            </a:r>
            <a:r>
              <a:rPr lang="en-US" sz="2000" dirty="0" err="1"/>
              <a:t>este</a:t>
            </a:r>
            <a:r>
              <a:rPr lang="en-US" sz="2000" dirty="0"/>
              <a:t> </a:t>
            </a:r>
            <a:r>
              <a:rPr lang="en-US" sz="2000" dirty="0" err="1"/>
              <a:t>necesară</a:t>
            </a:r>
            <a:r>
              <a:rPr lang="en-US" sz="2000" dirty="0"/>
              <a:t> </a:t>
            </a:r>
            <a:r>
              <a:rPr lang="en-US" sz="2000" dirty="0" err="1"/>
              <a:t>decât</a:t>
            </a:r>
            <a:r>
              <a:rPr lang="en-US" sz="2000" dirty="0"/>
              <a:t> o </a:t>
            </a:r>
            <a:r>
              <a:rPr lang="en-US" sz="2000" dirty="0" err="1"/>
              <a:t>conexiune</a:t>
            </a:r>
            <a:r>
              <a:rPr lang="en-US" sz="2000" dirty="0"/>
              <a:t> la internet, </a:t>
            </a:r>
            <a:r>
              <a:rPr lang="en-US" sz="2000" dirty="0" err="1"/>
              <a:t>nefiind</a:t>
            </a:r>
            <a:r>
              <a:rPr lang="en-US" sz="2000" dirty="0"/>
              <a:t> </a:t>
            </a:r>
            <a:r>
              <a:rPr lang="en-US" sz="2000" dirty="0" err="1"/>
              <a:t>nevoie</a:t>
            </a:r>
            <a:r>
              <a:rPr lang="en-US" sz="2000" dirty="0"/>
              <a:t> </a:t>
            </a:r>
            <a:r>
              <a:rPr lang="en-US" sz="2000" dirty="0" err="1"/>
              <a:t>ca</a:t>
            </a:r>
            <a:r>
              <a:rPr lang="en-US" sz="2000" dirty="0"/>
              <a:t> </a:t>
            </a:r>
            <a:r>
              <a:rPr lang="en-US" sz="2000" dirty="0" err="1"/>
              <a:t>utilizatorii</a:t>
            </a:r>
            <a:r>
              <a:rPr lang="en-US" sz="2000" dirty="0"/>
              <a:t> </a:t>
            </a:r>
            <a:r>
              <a:rPr lang="en-US" sz="2000" dirty="0" err="1"/>
              <a:t>să</a:t>
            </a:r>
            <a:r>
              <a:rPr lang="en-US" sz="2000" dirty="0"/>
              <a:t> </a:t>
            </a:r>
            <a:r>
              <a:rPr lang="en-US" sz="2000" dirty="0" err="1"/>
              <a:t>instaleze</a:t>
            </a:r>
            <a:r>
              <a:rPr lang="en-US" sz="2000" dirty="0"/>
              <a:t> </a:t>
            </a:r>
            <a:r>
              <a:rPr lang="en-US" sz="2000" dirty="0" err="1"/>
              <a:t>vreun</a:t>
            </a:r>
            <a:r>
              <a:rPr lang="en-US" sz="2000" dirty="0"/>
              <a:t> </a:t>
            </a:r>
            <a:r>
              <a:rPr lang="en-US" sz="2000" dirty="0" smtClean="0"/>
              <a:t>program;</a:t>
            </a:r>
          </a:p>
          <a:p>
            <a:r>
              <a:rPr lang="en-US" sz="2000" dirty="0"/>
              <a:t>-</a:t>
            </a:r>
            <a:r>
              <a:rPr lang="en-US" sz="2000" dirty="0" err="1" smtClean="0"/>
              <a:t>serviciul</a:t>
            </a:r>
            <a:r>
              <a:rPr lang="en-US" sz="2000" dirty="0" smtClean="0"/>
              <a:t> </a:t>
            </a:r>
            <a:r>
              <a:rPr lang="en-US" sz="2000" dirty="0" err="1"/>
              <a:t>este</a:t>
            </a:r>
            <a:r>
              <a:rPr lang="en-US" sz="2000" dirty="0"/>
              <a:t> </a:t>
            </a:r>
            <a:r>
              <a:rPr lang="en-US" sz="2000" dirty="0" err="1"/>
              <a:t>accesibil</a:t>
            </a:r>
            <a:r>
              <a:rPr lang="en-US" sz="2000" dirty="0"/>
              <a:t> de </a:t>
            </a:r>
            <a:r>
              <a:rPr lang="en-US" sz="2000" dirty="0" err="1"/>
              <a:t>pe</a:t>
            </a:r>
            <a:r>
              <a:rPr lang="en-US" sz="2000" dirty="0"/>
              <a:t> </a:t>
            </a:r>
            <a:r>
              <a:rPr lang="en-US" sz="2000" dirty="0" err="1"/>
              <a:t>orice</a:t>
            </a:r>
            <a:r>
              <a:rPr lang="en-US" sz="2000" dirty="0"/>
              <a:t> </a:t>
            </a:r>
            <a:r>
              <a:rPr lang="en-US" sz="2000" dirty="0" err="1"/>
              <a:t>fel</a:t>
            </a:r>
            <a:r>
              <a:rPr lang="en-US" sz="2000" dirty="0"/>
              <a:t> de </a:t>
            </a:r>
            <a:r>
              <a:rPr lang="en-US" sz="2000" dirty="0" err="1"/>
              <a:t>dispozitiv</a:t>
            </a:r>
            <a:r>
              <a:rPr lang="en-US" sz="2000" dirty="0"/>
              <a:t> </a:t>
            </a:r>
            <a:r>
              <a:rPr lang="en-US" sz="2000" dirty="0" err="1"/>
              <a:t>în</a:t>
            </a:r>
            <a:r>
              <a:rPr lang="en-US" sz="2000" dirty="0"/>
              <a:t> mod </a:t>
            </a:r>
            <a:r>
              <a:rPr lang="en-US" sz="2000" dirty="0" err="1"/>
              <a:t>gratuit</a:t>
            </a:r>
            <a:r>
              <a:rPr lang="en-US" sz="2000" dirty="0"/>
              <a:t>, </a:t>
            </a:r>
            <a:r>
              <a:rPr lang="en-US" sz="2000" dirty="0" err="1"/>
              <a:t>reprezentând</a:t>
            </a:r>
            <a:r>
              <a:rPr lang="en-US" sz="2000" dirty="0"/>
              <a:t> </a:t>
            </a:r>
            <a:r>
              <a:rPr lang="en-US" sz="2000" dirty="0" err="1"/>
              <a:t>metoda</a:t>
            </a:r>
            <a:r>
              <a:rPr lang="en-US" sz="2000" dirty="0"/>
              <a:t> </a:t>
            </a:r>
            <a:r>
              <a:rPr lang="en-US" sz="2000" dirty="0" err="1"/>
              <a:t>ideală</a:t>
            </a:r>
            <a:r>
              <a:rPr lang="en-US" sz="2000" dirty="0"/>
              <a:t> de a </a:t>
            </a:r>
            <a:r>
              <a:rPr lang="en-US" sz="2000" dirty="0" err="1"/>
              <a:t>complementa</a:t>
            </a:r>
            <a:r>
              <a:rPr lang="en-US" sz="2000" dirty="0"/>
              <a:t> </a:t>
            </a:r>
            <a:r>
              <a:rPr lang="en-US" sz="2000" dirty="0" err="1"/>
              <a:t>activitatea</a:t>
            </a:r>
            <a:r>
              <a:rPr lang="en-US" sz="2000" dirty="0"/>
              <a:t> </a:t>
            </a:r>
            <a:r>
              <a:rPr lang="en-US" sz="2000" dirty="0" err="1"/>
              <a:t>desfășurată</a:t>
            </a:r>
            <a:r>
              <a:rPr lang="en-US" sz="2000" dirty="0"/>
              <a:t> </a:t>
            </a:r>
            <a:r>
              <a:rPr lang="en-US" sz="2000" dirty="0" err="1"/>
              <a:t>în</a:t>
            </a:r>
            <a:r>
              <a:rPr lang="en-US" sz="2000" dirty="0"/>
              <a:t> </a:t>
            </a:r>
            <a:r>
              <a:rPr lang="en-US" sz="2000" dirty="0" err="1"/>
              <a:t>clasă</a:t>
            </a:r>
            <a:r>
              <a:rPr lang="en-US" sz="2000" dirty="0"/>
              <a:t> </a:t>
            </a:r>
            <a:r>
              <a:rPr lang="en-US" sz="2000" dirty="0" err="1"/>
              <a:t>prin</a:t>
            </a:r>
            <a:r>
              <a:rPr lang="en-US" sz="2000" dirty="0"/>
              <a:t> </a:t>
            </a:r>
            <a:r>
              <a:rPr lang="en-US" sz="2000" dirty="0" err="1"/>
              <a:t>oferirea</a:t>
            </a:r>
            <a:r>
              <a:rPr lang="en-US" sz="2000" dirty="0"/>
              <a:t> </a:t>
            </a:r>
            <a:r>
              <a:rPr lang="en-US" sz="2000" dirty="0" err="1"/>
              <a:t>unui</a:t>
            </a:r>
            <a:r>
              <a:rPr lang="en-US" sz="2000" dirty="0"/>
              <a:t> </a:t>
            </a:r>
            <a:r>
              <a:rPr lang="en-US" sz="2000" dirty="0" err="1"/>
              <a:t>suport</a:t>
            </a:r>
            <a:r>
              <a:rPr lang="en-US" sz="2000" dirty="0"/>
              <a:t> electronic</a:t>
            </a:r>
            <a:r>
              <a:rPr lang="en-US" sz="2000" dirty="0" smtClean="0"/>
              <a:t>.</a:t>
            </a:r>
          </a:p>
          <a:p>
            <a:r>
              <a:rPr lang="en-US" sz="2000" dirty="0" err="1" smtClean="0"/>
              <a:t>În</a:t>
            </a:r>
            <a:r>
              <a:rPr lang="en-US" sz="2000" dirty="0" smtClean="0"/>
              <a:t> </a:t>
            </a:r>
            <a:r>
              <a:rPr lang="en-US" sz="2000" dirty="0" err="1"/>
              <a:t>timp</a:t>
            </a:r>
            <a:r>
              <a:rPr lang="en-US" sz="2000" dirty="0"/>
              <a:t> </a:t>
            </a:r>
            <a:r>
              <a:rPr lang="en-US" sz="2000" dirty="0" err="1"/>
              <a:t>ce</a:t>
            </a:r>
            <a:r>
              <a:rPr lang="en-US" sz="2000" dirty="0"/>
              <a:t> </a:t>
            </a:r>
            <a:r>
              <a:rPr lang="en-US" sz="2000" dirty="0" err="1"/>
              <a:t>rețelele</a:t>
            </a:r>
            <a:r>
              <a:rPr lang="en-US" sz="2000" dirty="0"/>
              <a:t> </a:t>
            </a:r>
            <a:r>
              <a:rPr lang="en-US" sz="2000" dirty="0" err="1"/>
              <a:t>obișnuite</a:t>
            </a:r>
            <a:r>
              <a:rPr lang="en-US" sz="2000" dirty="0"/>
              <a:t> de </a:t>
            </a:r>
            <a:r>
              <a:rPr lang="en-US" sz="2000" dirty="0" err="1"/>
              <a:t>socializare</a:t>
            </a:r>
            <a:r>
              <a:rPr lang="en-US" sz="2000" dirty="0"/>
              <a:t> </a:t>
            </a:r>
            <a:r>
              <a:rPr lang="en-US" sz="2000" dirty="0" err="1"/>
              <a:t>reprezintă</a:t>
            </a:r>
            <a:r>
              <a:rPr lang="en-US" sz="2000" dirty="0"/>
              <a:t> un </a:t>
            </a:r>
            <a:r>
              <a:rPr lang="en-US" sz="2000" dirty="0" err="1"/>
              <a:t>mediu</a:t>
            </a:r>
            <a:r>
              <a:rPr lang="en-US" sz="2000" dirty="0"/>
              <a:t> liber, </a:t>
            </a:r>
            <a:r>
              <a:rPr lang="en-US" sz="2000" dirty="0" err="1"/>
              <a:t>în</a:t>
            </a:r>
            <a:r>
              <a:rPr lang="en-US" sz="2000" dirty="0"/>
              <a:t> care </a:t>
            </a:r>
            <a:r>
              <a:rPr lang="en-US" sz="2000" dirty="0" err="1"/>
              <a:t>fiecare</a:t>
            </a:r>
            <a:r>
              <a:rPr lang="en-US" sz="2000" dirty="0"/>
              <a:t> </a:t>
            </a:r>
            <a:r>
              <a:rPr lang="en-US" sz="2000" dirty="0" err="1"/>
              <a:t>utilizator</a:t>
            </a:r>
            <a:r>
              <a:rPr lang="en-US" sz="2000" dirty="0"/>
              <a:t> se </a:t>
            </a:r>
            <a:r>
              <a:rPr lang="en-US" sz="2000" dirty="0" err="1"/>
              <a:t>poate</a:t>
            </a:r>
            <a:r>
              <a:rPr lang="en-US" sz="2000" dirty="0"/>
              <a:t> </a:t>
            </a:r>
            <a:r>
              <a:rPr lang="en-US" sz="2000" dirty="0" err="1"/>
              <a:t>exprima</a:t>
            </a:r>
            <a:r>
              <a:rPr lang="en-US" sz="2000" dirty="0"/>
              <a:t> </a:t>
            </a:r>
            <a:r>
              <a:rPr lang="en-US" sz="2000" dirty="0" err="1"/>
              <a:t>în</a:t>
            </a:r>
            <a:r>
              <a:rPr lang="en-US" sz="2000" dirty="0"/>
              <a:t> </a:t>
            </a:r>
            <a:r>
              <a:rPr lang="en-US" sz="2000" dirty="0" err="1"/>
              <a:t>orice</a:t>
            </a:r>
            <a:r>
              <a:rPr lang="en-US" sz="2000" dirty="0"/>
              <a:t> </a:t>
            </a:r>
            <a:r>
              <a:rPr lang="en-US" sz="2000" dirty="0" err="1"/>
              <a:t>fel</a:t>
            </a:r>
            <a:r>
              <a:rPr lang="en-US" sz="2000" dirty="0"/>
              <a:t> </a:t>
            </a:r>
            <a:r>
              <a:rPr lang="en-US" sz="2000" dirty="0" err="1"/>
              <a:t>și</a:t>
            </a:r>
            <a:r>
              <a:rPr lang="en-US" sz="2000" dirty="0"/>
              <a:t> nu are </a:t>
            </a:r>
            <a:r>
              <a:rPr lang="en-US" sz="2000" dirty="0" err="1"/>
              <a:t>nicio</a:t>
            </a:r>
            <a:r>
              <a:rPr lang="en-US" sz="2000" dirty="0"/>
              <a:t> </a:t>
            </a:r>
            <a:r>
              <a:rPr lang="en-US" sz="2000" dirty="0" err="1"/>
              <a:t>restricție</a:t>
            </a:r>
            <a:r>
              <a:rPr lang="en-US" sz="2000" dirty="0"/>
              <a:t> </a:t>
            </a:r>
            <a:r>
              <a:rPr lang="en-US" sz="2000" dirty="0" err="1"/>
              <a:t>în</a:t>
            </a:r>
            <a:r>
              <a:rPr lang="en-US" sz="2000" dirty="0"/>
              <a:t> </a:t>
            </a:r>
            <a:r>
              <a:rPr lang="en-US" sz="2000" dirty="0" err="1"/>
              <a:t>privința</a:t>
            </a:r>
            <a:r>
              <a:rPr lang="en-US" sz="2000" dirty="0"/>
              <a:t> </a:t>
            </a:r>
            <a:r>
              <a:rPr lang="en-US" sz="2000" dirty="0" err="1"/>
              <a:t>tipului</a:t>
            </a:r>
            <a:r>
              <a:rPr lang="en-US" sz="2000" dirty="0"/>
              <a:t> de </a:t>
            </a:r>
            <a:r>
              <a:rPr lang="en-US" sz="2000" dirty="0" err="1"/>
              <a:t>conținut</a:t>
            </a:r>
            <a:r>
              <a:rPr lang="en-US" sz="2000" dirty="0"/>
              <a:t> </a:t>
            </a:r>
            <a:r>
              <a:rPr lang="en-US" sz="2000" dirty="0" err="1"/>
              <a:t>afișat</a:t>
            </a:r>
            <a:r>
              <a:rPr lang="en-US" sz="2000" dirty="0"/>
              <a:t>, </a:t>
            </a:r>
            <a:r>
              <a:rPr lang="en-US" sz="2000" dirty="0" err="1"/>
              <a:t>platforma</a:t>
            </a:r>
            <a:r>
              <a:rPr lang="en-US" sz="2000" dirty="0"/>
              <a:t> </a:t>
            </a:r>
            <a:r>
              <a:rPr lang="en-US" sz="2000" dirty="0" err="1"/>
              <a:t>Edmodo</a:t>
            </a:r>
            <a:r>
              <a:rPr lang="en-US" sz="2000" dirty="0"/>
              <a:t> </a:t>
            </a:r>
            <a:r>
              <a:rPr lang="en-US" sz="2000" dirty="0" err="1"/>
              <a:t>este</a:t>
            </a:r>
            <a:r>
              <a:rPr lang="en-US" sz="2000" dirty="0"/>
              <a:t> un </a:t>
            </a:r>
            <a:r>
              <a:rPr lang="en-US" sz="2000" dirty="0" err="1"/>
              <a:t>mediu</a:t>
            </a:r>
            <a:r>
              <a:rPr lang="en-US" sz="2000" dirty="0"/>
              <a:t> </a:t>
            </a:r>
            <a:r>
              <a:rPr lang="en-US" sz="2000" dirty="0" err="1"/>
              <a:t>controlat</a:t>
            </a:r>
            <a:r>
              <a:rPr lang="en-US" sz="2000" dirty="0"/>
              <a:t> </a:t>
            </a:r>
            <a:r>
              <a:rPr lang="en-US" sz="2000" dirty="0" err="1"/>
              <a:t>în</a:t>
            </a:r>
            <a:r>
              <a:rPr lang="en-US" sz="2000" dirty="0"/>
              <a:t> care </a:t>
            </a:r>
            <a:r>
              <a:rPr lang="en-US" sz="2000" dirty="0" err="1"/>
              <a:t>profesorul</a:t>
            </a:r>
            <a:r>
              <a:rPr lang="en-US" sz="2000" dirty="0"/>
              <a:t> </a:t>
            </a:r>
            <a:r>
              <a:rPr lang="en-US" sz="2000" dirty="0" err="1"/>
              <a:t>poate</a:t>
            </a:r>
            <a:r>
              <a:rPr lang="en-US" sz="2000" dirty="0"/>
              <a:t> </a:t>
            </a:r>
            <a:r>
              <a:rPr lang="en-US" sz="2000" dirty="0" err="1"/>
              <a:t>vedea</a:t>
            </a:r>
            <a:r>
              <a:rPr lang="en-US" sz="2000" dirty="0"/>
              <a:t> </a:t>
            </a:r>
            <a:r>
              <a:rPr lang="en-US" sz="2000" dirty="0" err="1"/>
              <a:t>fiecare</a:t>
            </a:r>
            <a:r>
              <a:rPr lang="en-US" sz="2000" dirty="0"/>
              <a:t> </a:t>
            </a:r>
            <a:r>
              <a:rPr lang="en-US" sz="2000" dirty="0" err="1"/>
              <a:t>mesaj</a:t>
            </a:r>
            <a:r>
              <a:rPr lang="en-US" sz="2000" dirty="0"/>
              <a:t>, </a:t>
            </a:r>
            <a:r>
              <a:rPr lang="en-US" sz="2000" dirty="0" err="1"/>
              <a:t>fișier</a:t>
            </a:r>
            <a:r>
              <a:rPr lang="en-US" sz="2000" dirty="0"/>
              <a:t> </a:t>
            </a:r>
            <a:r>
              <a:rPr lang="en-US" sz="2000" dirty="0" err="1"/>
              <a:t>sau</a:t>
            </a:r>
            <a:r>
              <a:rPr lang="en-US" sz="2000" dirty="0"/>
              <a:t> </a:t>
            </a:r>
            <a:r>
              <a:rPr lang="en-US" sz="2000" dirty="0" err="1"/>
              <a:t>conținut</a:t>
            </a:r>
            <a:r>
              <a:rPr lang="en-US" sz="2000" dirty="0"/>
              <a:t> </a:t>
            </a:r>
            <a:r>
              <a:rPr lang="en-US" sz="2000" dirty="0" err="1"/>
              <a:t>distribuit</a:t>
            </a:r>
            <a:r>
              <a:rPr lang="en-US" sz="2000" dirty="0"/>
              <a:t> de </a:t>
            </a:r>
            <a:r>
              <a:rPr lang="en-US" sz="2000" dirty="0" err="1"/>
              <a:t>către</a:t>
            </a:r>
            <a:r>
              <a:rPr lang="en-US" sz="2000" dirty="0"/>
              <a:t> </a:t>
            </a:r>
            <a:r>
              <a:rPr lang="en-US" sz="2000" dirty="0" err="1"/>
              <a:t>membrii</a:t>
            </a:r>
            <a:r>
              <a:rPr lang="en-US" sz="2000" dirty="0"/>
              <a:t> </a:t>
            </a:r>
            <a:r>
              <a:rPr lang="en-US" sz="2000" dirty="0" err="1"/>
              <a:t>clasei</a:t>
            </a:r>
            <a:r>
              <a:rPr lang="en-US" sz="2000" dirty="0"/>
              <a:t> </a:t>
            </a:r>
            <a:r>
              <a:rPr lang="en-US" sz="2000" dirty="0" err="1" smtClean="0"/>
              <a:t>lui</a:t>
            </a:r>
            <a:r>
              <a:rPr lang="en-US" sz="2000" dirty="0" smtClean="0"/>
              <a:t>.</a:t>
            </a:r>
            <a:endParaRPr lang="ro-RO" sz="2000" b="1" dirty="0" smtClean="0"/>
          </a:p>
        </p:txBody>
      </p:sp>
    </p:spTree>
    <p:extLst>
      <p:ext uri="{BB962C8B-B14F-4D97-AF65-F5344CB8AC3E}">
        <p14:creationId xmlns:p14="http://schemas.microsoft.com/office/powerpoint/2010/main" val="2976650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733</TotalTime>
  <Words>492</Words>
  <Application>Microsoft Office PowerPoint</Application>
  <PresentationFormat>On-screen Show (4:3)</PresentationFormat>
  <Paragraphs>138</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PowerPoint Presentation</vt:lpstr>
      <vt:lpstr>PowerPoint Presentation</vt:lpstr>
      <vt:lpstr>PowerPoint Presentation</vt:lpstr>
      <vt:lpstr>ETAPELE METODEI:</vt:lpstr>
      <vt:lpstr>Principii metodologice</vt:lpstr>
      <vt:lpstr>Dimensiunile metodei</vt:lpstr>
      <vt:lpstr>PowerPoint Presentation</vt:lpstr>
      <vt:lpstr>ETAPE: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dc:creator>
  <cp:lastModifiedBy>Iolanda</cp:lastModifiedBy>
  <cp:revision>94</cp:revision>
  <dcterms:created xsi:type="dcterms:W3CDTF">2018-11-01T08:54:51Z</dcterms:created>
  <dcterms:modified xsi:type="dcterms:W3CDTF">2019-01-29T10:24:38Z</dcterms:modified>
</cp:coreProperties>
</file>